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Anton Italics" charset="1" panose="00000500000000000000"/>
      <p:regular r:id="rId29"/>
    </p:embeddedFont>
    <p:embeddedFont>
      <p:font typeface="Open Sauce" charset="1" panose="00000500000000000000"/>
      <p:regular r:id="rId30"/>
    </p:embeddedFont>
    <p:embeddedFont>
      <p:font typeface="Open Sauce Light" charset="1" panose="000004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3.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4.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7.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8.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3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6793741" y="3623929"/>
            <a:ext cx="11494259" cy="2591938"/>
            <a:chOff x="0" y="0"/>
            <a:chExt cx="3027295" cy="682650"/>
          </a:xfrm>
        </p:grpSpPr>
        <p:sp>
          <p:nvSpPr>
            <p:cNvPr name="Freeform 4" id="4"/>
            <p:cNvSpPr/>
            <p:nvPr/>
          </p:nvSpPr>
          <p:spPr>
            <a:xfrm flipH="false" flipV="false" rot="0">
              <a:off x="0" y="0"/>
              <a:ext cx="3027294" cy="682650"/>
            </a:xfrm>
            <a:custGeom>
              <a:avLst/>
              <a:gdLst/>
              <a:ahLst/>
              <a:cxnLst/>
              <a:rect r="r" b="b" t="t" l="l"/>
              <a:pathLst>
                <a:path h="682650" w="3027294">
                  <a:moveTo>
                    <a:pt x="0" y="0"/>
                  </a:moveTo>
                  <a:lnTo>
                    <a:pt x="3027294" y="0"/>
                  </a:lnTo>
                  <a:lnTo>
                    <a:pt x="3027294" y="682650"/>
                  </a:lnTo>
                  <a:lnTo>
                    <a:pt x="0" y="682650"/>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3027295" cy="711225"/>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2510065" y="4025311"/>
            <a:ext cx="14025570" cy="2313048"/>
          </a:xfrm>
          <a:prstGeom prst="rect">
            <a:avLst/>
          </a:prstGeom>
        </p:spPr>
        <p:txBody>
          <a:bodyPr anchor="t" rtlCol="false" tIns="0" lIns="0" bIns="0" rIns="0">
            <a:spAutoFit/>
          </a:bodyPr>
          <a:lstStyle/>
          <a:p>
            <a:pPr algn="l">
              <a:lnSpc>
                <a:spcPts val="17133"/>
              </a:lnSpc>
            </a:pPr>
            <a:r>
              <a:rPr lang="en-US" sz="18035" i="true" spc="-721">
                <a:solidFill>
                  <a:srgbClr val="8AB2A6"/>
                </a:solidFill>
                <a:latin typeface="Anton Italics"/>
                <a:ea typeface="Anton Italics"/>
                <a:cs typeface="Anton Italics"/>
                <a:sym typeface="Anton Italics"/>
              </a:rPr>
              <a:t>DEPI PROJECT</a:t>
            </a:r>
          </a:p>
        </p:txBody>
      </p:sp>
      <p:sp>
        <p:nvSpPr>
          <p:cNvPr name="TextBox 7" id="7"/>
          <p:cNvSpPr txBox="true"/>
          <p:nvPr/>
        </p:nvSpPr>
        <p:spPr>
          <a:xfrm rot="0">
            <a:off x="2510065" y="6450729"/>
            <a:ext cx="5919649" cy="627671"/>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AUTOMATION EXERCISE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16197"/>
            <a:ext cx="2977205" cy="3842103"/>
            <a:chOff x="0" y="0"/>
            <a:chExt cx="784120" cy="1011912"/>
          </a:xfrm>
        </p:grpSpPr>
        <p:sp>
          <p:nvSpPr>
            <p:cNvPr name="Freeform 4" id="4"/>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solidFill>
              <a:srgbClr val="5B919E"/>
            </a:solidFill>
          </p:spPr>
        </p:sp>
        <p:sp>
          <p:nvSpPr>
            <p:cNvPr name="TextBox 5" id="5"/>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830741" y="818049"/>
            <a:ext cx="16230600" cy="3904715"/>
            <a:chOff x="0" y="0"/>
            <a:chExt cx="2696887" cy="648809"/>
          </a:xfrm>
        </p:grpSpPr>
        <p:sp>
          <p:nvSpPr>
            <p:cNvPr name="Freeform 7" id="7"/>
            <p:cNvSpPr/>
            <p:nvPr/>
          </p:nvSpPr>
          <p:spPr>
            <a:xfrm flipH="false" flipV="false" rot="0">
              <a:off x="0" y="0"/>
              <a:ext cx="2696887" cy="648809"/>
            </a:xfrm>
            <a:custGeom>
              <a:avLst/>
              <a:gdLst/>
              <a:ahLst/>
              <a:cxnLst/>
              <a:rect r="r" b="b" t="t" l="l"/>
              <a:pathLst>
                <a:path h="648809" w="2696887">
                  <a:moveTo>
                    <a:pt x="2696887" y="24327"/>
                  </a:moveTo>
                  <a:lnTo>
                    <a:pt x="2696887" y="624482"/>
                  </a:lnTo>
                  <a:cubicBezTo>
                    <a:pt x="2696887" y="637918"/>
                    <a:pt x="2685995" y="648809"/>
                    <a:pt x="2672560" y="648809"/>
                  </a:cubicBezTo>
                  <a:lnTo>
                    <a:pt x="24327" y="648809"/>
                  </a:lnTo>
                  <a:cubicBezTo>
                    <a:pt x="10891" y="648809"/>
                    <a:pt x="0" y="637918"/>
                    <a:pt x="0" y="624482"/>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3F90AE"/>
              </a:solidFill>
              <a:prstDash val="solid"/>
              <a:round/>
            </a:ln>
          </p:spPr>
        </p:sp>
        <p:sp>
          <p:nvSpPr>
            <p:cNvPr name="TextBox 8" id="8"/>
            <p:cNvSpPr txBox="true"/>
            <p:nvPr/>
          </p:nvSpPr>
          <p:spPr>
            <a:xfrm>
              <a:off x="0" y="0"/>
              <a:ext cx="2696887" cy="648809"/>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028700" y="5416197"/>
            <a:ext cx="8115300" cy="4870803"/>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2533" t="0" r="-2533" b="0"/>
              </a:stretch>
            </a:blipFill>
          </p:spPr>
        </p:sp>
      </p:grpSp>
      <p:sp>
        <p:nvSpPr>
          <p:cNvPr name="TextBox 11" id="11"/>
          <p:cNvSpPr txBox="true"/>
          <p:nvPr/>
        </p:nvSpPr>
        <p:spPr>
          <a:xfrm rot="0">
            <a:off x="9639361" y="5410200"/>
            <a:ext cx="9916277" cy="4178308"/>
          </a:xfrm>
          <a:prstGeom prst="rect">
            <a:avLst/>
          </a:prstGeom>
        </p:spPr>
        <p:txBody>
          <a:bodyPr anchor="t" rtlCol="false" tIns="0" lIns="0" bIns="0" rIns="0">
            <a:spAutoFit/>
          </a:bodyPr>
          <a:lstStyle/>
          <a:p>
            <a:pPr algn="l">
              <a:lnSpc>
                <a:spcPts val="10757"/>
              </a:lnSpc>
            </a:pPr>
            <a:r>
              <a:rPr lang="en-US" sz="11323" i="true" spc="-452">
                <a:solidFill>
                  <a:srgbClr val="3F90AE"/>
                </a:solidFill>
                <a:latin typeface="Anton Italics"/>
                <a:ea typeface="Anton Italics"/>
                <a:cs typeface="Anton Italics"/>
                <a:sym typeface="Anton Italics"/>
              </a:rPr>
              <a:t>API (APPLICATION PROGRAMMING INTERFACE)</a:t>
            </a:r>
          </a:p>
        </p:txBody>
      </p:sp>
      <p:sp>
        <p:nvSpPr>
          <p:cNvPr name="TextBox 12" id="12"/>
          <p:cNvSpPr txBox="true"/>
          <p:nvPr/>
        </p:nvSpPr>
        <p:spPr>
          <a:xfrm rot="0">
            <a:off x="1223699" y="1285757"/>
            <a:ext cx="12394929" cy="2969299"/>
          </a:xfrm>
          <a:prstGeom prst="rect">
            <a:avLst/>
          </a:prstGeom>
        </p:spPr>
        <p:txBody>
          <a:bodyPr anchor="t" rtlCol="false" tIns="0" lIns="0" bIns="0" rIns="0">
            <a:spAutoFit/>
          </a:bodyPr>
          <a:lstStyle/>
          <a:p>
            <a:pPr algn="l" marL="719054" indent="-359527" lvl="1">
              <a:lnSpc>
                <a:spcPts val="3996"/>
              </a:lnSpc>
              <a:buFont typeface="Arial"/>
              <a:buChar char="•"/>
            </a:pPr>
            <a:r>
              <a:rPr lang="en-US" sz="3330" spc="-66">
                <a:solidFill>
                  <a:srgbClr val="FFFFFF"/>
                </a:solidFill>
                <a:latin typeface="Open Sauce"/>
                <a:ea typeface="Open Sauce"/>
                <a:cs typeface="Open Sauce"/>
                <a:sym typeface="Open Sauce"/>
              </a:rPr>
              <a:t>Allows different software applications to communicate.</a:t>
            </a:r>
          </a:p>
          <a:p>
            <a:pPr algn="l" marL="719054" indent="-359527" lvl="1">
              <a:lnSpc>
                <a:spcPts val="3996"/>
              </a:lnSpc>
              <a:buFont typeface="Arial"/>
              <a:buChar char="•"/>
            </a:pPr>
            <a:r>
              <a:rPr lang="en-US" sz="3330" spc="-66">
                <a:solidFill>
                  <a:srgbClr val="FFFFFF"/>
                </a:solidFill>
                <a:latin typeface="Open Sauce"/>
                <a:ea typeface="Open Sauce"/>
                <a:cs typeface="Open Sauce"/>
                <a:sym typeface="Open Sauce"/>
              </a:rPr>
              <a:t>Lets developers use functionalities of another system without knowing its internal details.</a:t>
            </a:r>
          </a:p>
          <a:p>
            <a:pPr algn="l" marL="719054" indent="-359527" lvl="1">
              <a:lnSpc>
                <a:spcPts val="3996"/>
              </a:lnSpc>
              <a:buFont typeface="Arial"/>
              <a:buChar char="•"/>
            </a:pPr>
            <a:r>
              <a:rPr lang="en-US" sz="3330" spc="-66">
                <a:solidFill>
                  <a:srgbClr val="FFFFFF"/>
                </a:solidFill>
                <a:latin typeface="Open Sauce"/>
                <a:ea typeface="Open Sauce"/>
                <a:cs typeface="Open Sauce"/>
                <a:sym typeface="Open Sauce"/>
              </a:rPr>
              <a:t>Used in this project to test Automation Exercise website, ensuring correct responses and smooth functionality.</a:t>
            </a:r>
          </a:p>
          <a:p>
            <a:pPr algn="l">
              <a:lnSpc>
                <a:spcPts val="3996"/>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16197"/>
            <a:ext cx="2977205" cy="3842103"/>
            <a:chOff x="0" y="0"/>
            <a:chExt cx="784120" cy="1011912"/>
          </a:xfrm>
        </p:grpSpPr>
        <p:sp>
          <p:nvSpPr>
            <p:cNvPr name="Freeform 4" id="4"/>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solidFill>
              <a:srgbClr val="5B919E"/>
            </a:solidFill>
          </p:spPr>
        </p:sp>
        <p:sp>
          <p:nvSpPr>
            <p:cNvPr name="TextBox 5" id="5"/>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496462" y="659811"/>
            <a:ext cx="8233022" cy="3904715"/>
            <a:chOff x="0" y="0"/>
            <a:chExt cx="1368004" cy="648809"/>
          </a:xfrm>
        </p:grpSpPr>
        <p:sp>
          <p:nvSpPr>
            <p:cNvPr name="Freeform 7" id="7"/>
            <p:cNvSpPr/>
            <p:nvPr/>
          </p:nvSpPr>
          <p:spPr>
            <a:xfrm flipH="false" flipV="false" rot="0">
              <a:off x="0" y="0"/>
              <a:ext cx="1368004" cy="648809"/>
            </a:xfrm>
            <a:custGeom>
              <a:avLst/>
              <a:gdLst/>
              <a:ahLst/>
              <a:cxnLst/>
              <a:rect r="r" b="b" t="t" l="l"/>
              <a:pathLst>
                <a:path h="648809" w="1368004">
                  <a:moveTo>
                    <a:pt x="1368004" y="47958"/>
                  </a:moveTo>
                  <a:lnTo>
                    <a:pt x="1368004" y="600851"/>
                  </a:lnTo>
                  <a:cubicBezTo>
                    <a:pt x="1368004" y="613570"/>
                    <a:pt x="1362951" y="625769"/>
                    <a:pt x="1353958" y="634762"/>
                  </a:cubicBezTo>
                  <a:cubicBezTo>
                    <a:pt x="1344964" y="643756"/>
                    <a:pt x="1332765" y="648809"/>
                    <a:pt x="1320046" y="648809"/>
                  </a:cubicBezTo>
                  <a:lnTo>
                    <a:pt x="47958" y="648809"/>
                  </a:lnTo>
                  <a:cubicBezTo>
                    <a:pt x="35239" y="648809"/>
                    <a:pt x="23040" y="643756"/>
                    <a:pt x="14047" y="634762"/>
                  </a:cubicBezTo>
                  <a:cubicBezTo>
                    <a:pt x="5053" y="625769"/>
                    <a:pt x="0" y="613570"/>
                    <a:pt x="0" y="600851"/>
                  </a:cubicBezTo>
                  <a:lnTo>
                    <a:pt x="0" y="47958"/>
                  </a:lnTo>
                  <a:cubicBezTo>
                    <a:pt x="0" y="35239"/>
                    <a:pt x="5053" y="23040"/>
                    <a:pt x="14047" y="14047"/>
                  </a:cubicBezTo>
                  <a:cubicBezTo>
                    <a:pt x="23040" y="5053"/>
                    <a:pt x="35239" y="0"/>
                    <a:pt x="47958" y="0"/>
                  </a:cubicBezTo>
                  <a:lnTo>
                    <a:pt x="1320046" y="0"/>
                  </a:lnTo>
                  <a:cubicBezTo>
                    <a:pt x="1332765" y="0"/>
                    <a:pt x="1344964" y="5053"/>
                    <a:pt x="1353958" y="14047"/>
                  </a:cubicBezTo>
                  <a:cubicBezTo>
                    <a:pt x="1362951" y="23040"/>
                    <a:pt x="1368004" y="35239"/>
                    <a:pt x="1368004" y="47958"/>
                  </a:cubicBezTo>
                  <a:close/>
                </a:path>
              </a:pathLst>
            </a:custGeom>
            <a:solidFill>
              <a:srgbClr val="000000">
                <a:alpha val="0"/>
              </a:srgbClr>
            </a:solidFill>
            <a:ln w="19050" cap="rnd">
              <a:solidFill>
                <a:srgbClr val="3F90AE"/>
              </a:solidFill>
              <a:prstDash val="solid"/>
              <a:round/>
            </a:ln>
          </p:spPr>
        </p:sp>
        <p:sp>
          <p:nvSpPr>
            <p:cNvPr name="TextBox 8" id="8"/>
            <p:cNvSpPr txBox="true"/>
            <p:nvPr/>
          </p:nvSpPr>
          <p:spPr>
            <a:xfrm>
              <a:off x="0" y="0"/>
              <a:ext cx="1368004" cy="648809"/>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028700" y="5416197"/>
            <a:ext cx="8115300" cy="4870803"/>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10779" t="0" r="-10779" b="0"/>
              </a:stretch>
            </a:blipFill>
          </p:spPr>
        </p:sp>
      </p:grpSp>
      <p:grpSp>
        <p:nvGrpSpPr>
          <p:cNvPr name="Group 11" id="11"/>
          <p:cNvGrpSpPr/>
          <p:nvPr/>
        </p:nvGrpSpPr>
        <p:grpSpPr>
          <a:xfrm rot="0">
            <a:off x="9239209" y="659811"/>
            <a:ext cx="8931379" cy="3946820"/>
            <a:chOff x="0" y="0"/>
            <a:chExt cx="1319259" cy="582986"/>
          </a:xfrm>
        </p:grpSpPr>
        <p:sp>
          <p:nvSpPr>
            <p:cNvPr name="Freeform 12" id="12"/>
            <p:cNvSpPr/>
            <p:nvPr/>
          </p:nvSpPr>
          <p:spPr>
            <a:xfrm flipH="false" flipV="false" rot="0">
              <a:off x="0" y="0"/>
              <a:ext cx="1319259" cy="582986"/>
            </a:xfrm>
            <a:custGeom>
              <a:avLst/>
              <a:gdLst/>
              <a:ahLst/>
              <a:cxnLst/>
              <a:rect r="r" b="b" t="t" l="l"/>
              <a:pathLst>
                <a:path h="582986" w="1319259">
                  <a:moveTo>
                    <a:pt x="1319259" y="44208"/>
                  </a:moveTo>
                  <a:lnTo>
                    <a:pt x="1319259" y="538778"/>
                  </a:lnTo>
                  <a:cubicBezTo>
                    <a:pt x="1319259" y="550503"/>
                    <a:pt x="1314601" y="561747"/>
                    <a:pt x="1306310" y="570038"/>
                  </a:cubicBezTo>
                  <a:cubicBezTo>
                    <a:pt x="1298020" y="578328"/>
                    <a:pt x="1286775" y="582986"/>
                    <a:pt x="1275051" y="582986"/>
                  </a:cubicBezTo>
                  <a:lnTo>
                    <a:pt x="44208" y="582986"/>
                  </a:lnTo>
                  <a:cubicBezTo>
                    <a:pt x="32483" y="582986"/>
                    <a:pt x="21239" y="578328"/>
                    <a:pt x="12948" y="570038"/>
                  </a:cubicBezTo>
                  <a:cubicBezTo>
                    <a:pt x="4658" y="561747"/>
                    <a:pt x="0" y="550503"/>
                    <a:pt x="0" y="538778"/>
                  </a:cubicBezTo>
                  <a:lnTo>
                    <a:pt x="0" y="44208"/>
                  </a:lnTo>
                  <a:cubicBezTo>
                    <a:pt x="0" y="32483"/>
                    <a:pt x="4658" y="21239"/>
                    <a:pt x="12948" y="12948"/>
                  </a:cubicBezTo>
                  <a:cubicBezTo>
                    <a:pt x="21239" y="4658"/>
                    <a:pt x="32483" y="0"/>
                    <a:pt x="44208" y="0"/>
                  </a:cubicBezTo>
                  <a:lnTo>
                    <a:pt x="1275051" y="0"/>
                  </a:lnTo>
                  <a:cubicBezTo>
                    <a:pt x="1286775" y="0"/>
                    <a:pt x="1298020" y="4658"/>
                    <a:pt x="1306310" y="12948"/>
                  </a:cubicBezTo>
                  <a:cubicBezTo>
                    <a:pt x="1314601" y="21239"/>
                    <a:pt x="1319259" y="32483"/>
                    <a:pt x="1319259" y="44208"/>
                  </a:cubicBezTo>
                  <a:close/>
                </a:path>
              </a:pathLst>
            </a:custGeom>
            <a:solidFill>
              <a:srgbClr val="000000">
                <a:alpha val="0"/>
              </a:srgbClr>
            </a:solidFill>
            <a:ln w="19050" cap="rnd">
              <a:solidFill>
                <a:srgbClr val="3F90AE"/>
              </a:solidFill>
              <a:prstDash val="solid"/>
              <a:round/>
            </a:ln>
          </p:spPr>
        </p:sp>
        <p:sp>
          <p:nvSpPr>
            <p:cNvPr name="TextBox 13" id="13"/>
            <p:cNvSpPr txBox="true"/>
            <p:nvPr/>
          </p:nvSpPr>
          <p:spPr>
            <a:xfrm>
              <a:off x="0" y="0"/>
              <a:ext cx="1319259" cy="582986"/>
            </a:xfrm>
            <a:prstGeom prst="rect">
              <a:avLst/>
            </a:prstGeom>
          </p:spPr>
          <p:txBody>
            <a:bodyPr anchor="ctr" rtlCol="false" tIns="50800" lIns="50800" bIns="50800" rIns="50800"/>
            <a:lstStyle/>
            <a:p>
              <a:pPr algn="ctr">
                <a:lnSpc>
                  <a:spcPts val="1680"/>
                </a:lnSpc>
              </a:pPr>
            </a:p>
          </p:txBody>
        </p:sp>
      </p:grpSp>
      <p:sp>
        <p:nvSpPr>
          <p:cNvPr name="TextBox 14" id="14"/>
          <p:cNvSpPr txBox="true"/>
          <p:nvPr/>
        </p:nvSpPr>
        <p:spPr>
          <a:xfrm rot="0">
            <a:off x="9705587" y="6743276"/>
            <a:ext cx="9916277" cy="1454645"/>
          </a:xfrm>
          <a:prstGeom prst="rect">
            <a:avLst/>
          </a:prstGeom>
        </p:spPr>
        <p:txBody>
          <a:bodyPr anchor="t" rtlCol="false" tIns="0" lIns="0" bIns="0" rIns="0">
            <a:spAutoFit/>
          </a:bodyPr>
          <a:lstStyle/>
          <a:p>
            <a:pPr algn="l">
              <a:lnSpc>
                <a:spcPts val="10757"/>
              </a:lnSpc>
            </a:pPr>
            <a:r>
              <a:rPr lang="en-US" sz="11323" i="true" spc="-452">
                <a:solidFill>
                  <a:srgbClr val="3F90AE"/>
                </a:solidFill>
                <a:latin typeface="Anton Italics"/>
                <a:ea typeface="Anton Italics"/>
                <a:cs typeface="Anton Italics"/>
                <a:sym typeface="Anton Italics"/>
              </a:rPr>
              <a:t>API TEST CASES</a:t>
            </a:r>
          </a:p>
        </p:txBody>
      </p:sp>
      <p:sp>
        <p:nvSpPr>
          <p:cNvPr name="TextBox 15" id="15"/>
          <p:cNvSpPr txBox="true"/>
          <p:nvPr/>
        </p:nvSpPr>
        <p:spPr>
          <a:xfrm rot="0">
            <a:off x="572878" y="990600"/>
            <a:ext cx="8571122" cy="3496508"/>
          </a:xfrm>
          <a:prstGeom prst="rect">
            <a:avLst/>
          </a:prstGeom>
        </p:spPr>
        <p:txBody>
          <a:bodyPr anchor="t" rtlCol="false" tIns="0" lIns="0" bIns="0" rIns="0">
            <a:spAutoFit/>
          </a:bodyPr>
          <a:lstStyle/>
          <a:p>
            <a:pPr algn="l">
              <a:lnSpc>
                <a:spcPts val="3104"/>
              </a:lnSpc>
            </a:pPr>
            <a:r>
              <a:rPr lang="en-US" sz="2217">
                <a:solidFill>
                  <a:srgbClr val="FFFFFE"/>
                </a:solidFill>
                <a:latin typeface="Open Sauce Light"/>
                <a:ea typeface="Open Sauce Light"/>
                <a:cs typeface="Open Sauce Light"/>
                <a:sym typeface="Open Sauce Light"/>
              </a:rPr>
              <a:t>   API  Overview</a:t>
            </a:r>
          </a:p>
          <a:p>
            <a:pPr algn="l">
              <a:lnSpc>
                <a:spcPts val="3104"/>
              </a:lnSpc>
            </a:pPr>
          </a:p>
          <a:p>
            <a:pPr algn="l" marL="478692" indent="-239346" lvl="1">
              <a:lnSpc>
                <a:spcPts val="3104"/>
              </a:lnSpc>
              <a:buFont typeface="Arial"/>
              <a:buChar char="•"/>
            </a:pPr>
            <a:r>
              <a:rPr lang="en-US" sz="2217">
                <a:solidFill>
                  <a:srgbClr val="FFFFFE"/>
                </a:solidFill>
                <a:latin typeface="Open Sauce Light"/>
                <a:ea typeface="Open Sauce Light"/>
                <a:cs typeface="Open Sauce Light"/>
                <a:sym typeface="Open Sauce Light"/>
              </a:rPr>
              <a:t>Performed API testing for Cart, Checkout, and Payment features using Postman.</a:t>
            </a:r>
          </a:p>
          <a:p>
            <a:pPr algn="l" marL="478692" indent="-239346" lvl="1">
              <a:lnSpc>
                <a:spcPts val="3104"/>
              </a:lnSpc>
              <a:buFont typeface="Arial"/>
              <a:buChar char="•"/>
            </a:pPr>
            <a:r>
              <a:rPr lang="en-US" sz="2217">
                <a:solidFill>
                  <a:srgbClr val="FFFFFE"/>
                </a:solidFill>
                <a:latin typeface="Open Sauce Light"/>
                <a:ea typeface="Open Sauce Light"/>
                <a:cs typeface="Open Sauce Light"/>
                <a:sym typeface="Open Sauce Light"/>
              </a:rPr>
              <a:t>Validated backend functionality independent of the UI.</a:t>
            </a:r>
          </a:p>
          <a:p>
            <a:pPr algn="l" marL="478692" indent="-239346" lvl="1">
              <a:lnSpc>
                <a:spcPts val="3104"/>
              </a:lnSpc>
              <a:buFont typeface="Arial"/>
              <a:buChar char="•"/>
            </a:pPr>
            <a:r>
              <a:rPr lang="en-US" sz="2217">
                <a:solidFill>
                  <a:srgbClr val="FFFFFE"/>
                </a:solidFill>
                <a:latin typeface="Open Sauce Light"/>
                <a:ea typeface="Open Sauce Light"/>
                <a:cs typeface="Open Sauce Light"/>
                <a:sym typeface="Open Sauce Light"/>
              </a:rPr>
              <a:t>Ensured correct responses, status codes, and data consistency.</a:t>
            </a:r>
          </a:p>
          <a:p>
            <a:pPr algn="l" marL="478692" indent="-239346" lvl="1">
              <a:lnSpc>
                <a:spcPts val="3104"/>
              </a:lnSpc>
              <a:buFont typeface="Arial"/>
              <a:buChar char="•"/>
            </a:pPr>
            <a:r>
              <a:rPr lang="en-US" sz="2217">
                <a:solidFill>
                  <a:srgbClr val="FFFFFE"/>
                </a:solidFill>
                <a:latin typeface="Open Sauce Light"/>
                <a:ea typeface="Open Sauce Light"/>
                <a:cs typeface="Open Sauce Light"/>
                <a:sym typeface="Open Sauce Light"/>
              </a:rPr>
              <a:t>Verified API reliability, performance, and error handling.</a:t>
            </a:r>
          </a:p>
          <a:p>
            <a:pPr algn="ctr">
              <a:lnSpc>
                <a:spcPts val="3104"/>
              </a:lnSpc>
            </a:pPr>
          </a:p>
        </p:txBody>
      </p:sp>
      <p:sp>
        <p:nvSpPr>
          <p:cNvPr name="TextBox 16" id="16"/>
          <p:cNvSpPr txBox="true"/>
          <p:nvPr/>
        </p:nvSpPr>
        <p:spPr>
          <a:xfrm rot="0">
            <a:off x="9501780" y="990600"/>
            <a:ext cx="8406238" cy="3105912"/>
          </a:xfrm>
          <a:prstGeom prst="rect">
            <a:avLst/>
          </a:prstGeom>
        </p:spPr>
        <p:txBody>
          <a:bodyPr anchor="t" rtlCol="false" tIns="0" lIns="0" bIns="0" rIns="0">
            <a:spAutoFit/>
          </a:bodyPr>
          <a:lstStyle/>
          <a:p>
            <a:pPr algn="l">
              <a:lnSpc>
                <a:spcPts val="3108"/>
              </a:lnSpc>
            </a:pPr>
            <a:r>
              <a:rPr lang="en-US" sz="2220">
                <a:solidFill>
                  <a:srgbClr val="FFFFFF"/>
                </a:solidFill>
                <a:latin typeface="Open Sauce Light"/>
                <a:ea typeface="Open Sauce Light"/>
                <a:cs typeface="Open Sauce Light"/>
                <a:sym typeface="Open Sauce Light"/>
              </a:rPr>
              <a:t>   TEST CASE Overview </a:t>
            </a:r>
          </a:p>
          <a:p>
            <a:pPr algn="l">
              <a:lnSpc>
                <a:spcPts val="3108"/>
              </a:lnSpc>
            </a:pPr>
          </a:p>
          <a:p>
            <a:pPr algn="l" marL="479301" indent="-239651" lvl="1">
              <a:lnSpc>
                <a:spcPts val="3108"/>
              </a:lnSpc>
              <a:buFont typeface="Arial"/>
              <a:buChar char="•"/>
            </a:pPr>
            <a:r>
              <a:rPr lang="en-US" sz="2220">
                <a:solidFill>
                  <a:srgbClr val="FFFFFF"/>
                </a:solidFill>
                <a:latin typeface="Open Sauce Light"/>
                <a:ea typeface="Open Sauce Light"/>
                <a:cs typeface="Open Sauce Light"/>
                <a:sym typeface="Open Sauce Light"/>
              </a:rPr>
              <a:t>Verify that POST Create/Register User Account</a:t>
            </a:r>
          </a:p>
          <a:p>
            <a:pPr algn="l" marL="479301" indent="-239651" lvl="1">
              <a:lnSpc>
                <a:spcPts val="3108"/>
              </a:lnSpc>
              <a:buFont typeface="Arial"/>
              <a:buChar char="•"/>
            </a:pPr>
            <a:r>
              <a:rPr lang="en-US" sz="2220">
                <a:solidFill>
                  <a:srgbClr val="FFFFFF"/>
                </a:solidFill>
                <a:latin typeface="Open Sauce Light"/>
                <a:ea typeface="Open Sauce Light"/>
                <a:cs typeface="Open Sauce Light"/>
                <a:sym typeface="Open Sauce Light"/>
              </a:rPr>
              <a:t>Verify that POST Verify Login with invalid details </a:t>
            </a:r>
          </a:p>
          <a:p>
            <a:pPr algn="l" marL="479301" indent="-239651" lvl="1">
              <a:lnSpc>
                <a:spcPts val="3108"/>
              </a:lnSpc>
              <a:buFont typeface="Arial"/>
              <a:buChar char="•"/>
            </a:pPr>
            <a:r>
              <a:rPr lang="en-US" sz="2220">
                <a:solidFill>
                  <a:srgbClr val="FFFFFF"/>
                </a:solidFill>
                <a:latin typeface="Open Sauce Light"/>
                <a:ea typeface="Open Sauce Light"/>
                <a:cs typeface="Open Sauce Light"/>
                <a:sym typeface="Open Sauce Light"/>
              </a:rPr>
              <a:t>Verify that POST Search Product without search_product parameter </a:t>
            </a:r>
          </a:p>
          <a:p>
            <a:pPr algn="l" marL="479301" indent="-239651" lvl="1">
              <a:lnSpc>
                <a:spcPts val="3108"/>
              </a:lnSpc>
              <a:buFont typeface="Arial"/>
              <a:buChar char="•"/>
            </a:pPr>
            <a:r>
              <a:rPr lang="en-US" sz="2220">
                <a:solidFill>
                  <a:srgbClr val="FFFFFF"/>
                </a:solidFill>
                <a:latin typeface="Open Sauce Light"/>
                <a:ea typeface="Open Sauce Light"/>
                <a:cs typeface="Open Sauce Light"/>
                <a:sym typeface="Open Sauce Light"/>
              </a:rPr>
              <a:t>Verify that DELETE User Account </a:t>
            </a:r>
          </a:p>
          <a:p>
            <a:pPr algn="l" marL="479301" indent="-239651" lvl="1">
              <a:lnSpc>
                <a:spcPts val="3108"/>
              </a:lnSpc>
              <a:buFont typeface="Arial"/>
              <a:buChar char="•"/>
            </a:pPr>
            <a:r>
              <a:rPr lang="en-US" sz="2220">
                <a:solidFill>
                  <a:srgbClr val="FFFFFF"/>
                </a:solidFill>
                <a:latin typeface="Open Sauce Light"/>
                <a:ea typeface="Open Sauce Light"/>
                <a:cs typeface="Open Sauce Light"/>
                <a:sym typeface="Open Sauce Light"/>
              </a:rPr>
              <a:t>Verify that POST Search Product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2134183" y="7922479"/>
            <a:ext cx="1238250" cy="3490793"/>
            <a:chOff x="0" y="0"/>
            <a:chExt cx="326123" cy="919386"/>
          </a:xfrm>
        </p:grpSpPr>
        <p:sp>
          <p:nvSpPr>
            <p:cNvPr name="Freeform 4" id="4"/>
            <p:cNvSpPr/>
            <p:nvPr/>
          </p:nvSpPr>
          <p:spPr>
            <a:xfrm flipH="false" flipV="false" rot="0">
              <a:off x="0" y="0"/>
              <a:ext cx="326123" cy="919386"/>
            </a:xfrm>
            <a:custGeom>
              <a:avLst/>
              <a:gdLst/>
              <a:ahLst/>
              <a:cxnLst/>
              <a:rect r="r" b="b" t="t" l="l"/>
              <a:pathLst>
                <a:path h="919386" w="326123">
                  <a:moveTo>
                    <a:pt x="0" y="0"/>
                  </a:moveTo>
                  <a:lnTo>
                    <a:pt x="326123" y="0"/>
                  </a:lnTo>
                  <a:lnTo>
                    <a:pt x="326123" y="919386"/>
                  </a:lnTo>
                  <a:lnTo>
                    <a:pt x="0" y="919386"/>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326123" cy="947961"/>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9144000" y="1042193"/>
            <a:ext cx="8115300" cy="3654992"/>
            <a:chOff x="0" y="0"/>
            <a:chExt cx="8459470" cy="3810000"/>
          </a:xfrm>
        </p:grpSpPr>
        <p:sp>
          <p:nvSpPr>
            <p:cNvPr name="Freeform 7" id="7"/>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101778" r="0" b="-49798"/>
              </a:stretch>
            </a:blipFill>
          </p:spPr>
        </p:sp>
      </p:grpSp>
      <p:grpSp>
        <p:nvGrpSpPr>
          <p:cNvPr name="Group 8" id="8"/>
          <p:cNvGrpSpPr/>
          <p:nvPr/>
        </p:nvGrpSpPr>
        <p:grpSpPr>
          <a:xfrm rot="0">
            <a:off x="10271133" y="5143500"/>
            <a:ext cx="6855715" cy="4114800"/>
            <a:chOff x="0" y="0"/>
            <a:chExt cx="6350000" cy="3811270"/>
          </a:xfrm>
        </p:grpSpPr>
        <p:sp>
          <p:nvSpPr>
            <p:cNvPr name="Freeform 9" id="9"/>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4"/>
              <a:stretch>
                <a:fillRect l="0" t="0" r="-1235" b="0"/>
              </a:stretch>
            </a:blipFill>
          </p:spPr>
        </p:sp>
      </p:grpSp>
      <p:grpSp>
        <p:nvGrpSpPr>
          <p:cNvPr name="Group 10" id="10"/>
          <p:cNvGrpSpPr/>
          <p:nvPr/>
        </p:nvGrpSpPr>
        <p:grpSpPr>
          <a:xfrm rot="0">
            <a:off x="1028700" y="1042193"/>
            <a:ext cx="7423060" cy="6496178"/>
            <a:chOff x="0" y="0"/>
            <a:chExt cx="1233420" cy="1079407"/>
          </a:xfrm>
        </p:grpSpPr>
        <p:sp>
          <p:nvSpPr>
            <p:cNvPr name="Freeform 11" id="11"/>
            <p:cNvSpPr/>
            <p:nvPr/>
          </p:nvSpPr>
          <p:spPr>
            <a:xfrm flipH="false" flipV="false" rot="0">
              <a:off x="0" y="0"/>
              <a:ext cx="1233420" cy="1079407"/>
            </a:xfrm>
            <a:custGeom>
              <a:avLst/>
              <a:gdLst/>
              <a:ahLst/>
              <a:cxnLst/>
              <a:rect r="r" b="b" t="t" l="l"/>
              <a:pathLst>
                <a:path h="1079407" w="1233420">
                  <a:moveTo>
                    <a:pt x="1233420" y="53191"/>
                  </a:moveTo>
                  <a:lnTo>
                    <a:pt x="1233420" y="1026217"/>
                  </a:lnTo>
                  <a:cubicBezTo>
                    <a:pt x="1233420" y="1055593"/>
                    <a:pt x="1209606" y="1079407"/>
                    <a:pt x="1180230" y="1079407"/>
                  </a:cubicBezTo>
                  <a:lnTo>
                    <a:pt x="53191" y="1079407"/>
                  </a:lnTo>
                  <a:cubicBezTo>
                    <a:pt x="23814" y="1079407"/>
                    <a:pt x="0" y="1055593"/>
                    <a:pt x="0" y="1026217"/>
                  </a:cubicBezTo>
                  <a:lnTo>
                    <a:pt x="0" y="53191"/>
                  </a:lnTo>
                  <a:cubicBezTo>
                    <a:pt x="0" y="23814"/>
                    <a:pt x="23814" y="0"/>
                    <a:pt x="53191" y="0"/>
                  </a:cubicBezTo>
                  <a:lnTo>
                    <a:pt x="1180230" y="0"/>
                  </a:lnTo>
                  <a:cubicBezTo>
                    <a:pt x="1209606" y="0"/>
                    <a:pt x="1233420" y="23814"/>
                    <a:pt x="1233420" y="53191"/>
                  </a:cubicBezTo>
                  <a:close/>
                </a:path>
              </a:pathLst>
            </a:custGeom>
            <a:solidFill>
              <a:srgbClr val="000000">
                <a:alpha val="0"/>
              </a:srgbClr>
            </a:solidFill>
            <a:ln w="19050" cap="rnd">
              <a:solidFill>
                <a:srgbClr val="FF840F"/>
              </a:solidFill>
              <a:prstDash val="solid"/>
              <a:round/>
            </a:ln>
          </p:spPr>
        </p:sp>
        <p:sp>
          <p:nvSpPr>
            <p:cNvPr name="TextBox 12" id="12"/>
            <p:cNvSpPr txBox="true"/>
            <p:nvPr/>
          </p:nvSpPr>
          <p:spPr>
            <a:xfrm>
              <a:off x="0" y="0"/>
              <a:ext cx="1233420" cy="1079407"/>
            </a:xfrm>
            <a:prstGeom prst="rect">
              <a:avLst/>
            </a:prstGeom>
          </p:spPr>
          <p:txBody>
            <a:bodyPr anchor="ctr" rtlCol="false" tIns="50800" lIns="50800" bIns="50800" rIns="50800"/>
            <a:lstStyle/>
            <a:p>
              <a:pPr algn="ctr">
                <a:lnSpc>
                  <a:spcPts val="1680"/>
                </a:lnSpc>
              </a:pPr>
            </a:p>
          </p:txBody>
        </p:sp>
      </p:grpSp>
      <p:grpSp>
        <p:nvGrpSpPr>
          <p:cNvPr name="Group 13" id="13"/>
          <p:cNvGrpSpPr/>
          <p:nvPr/>
        </p:nvGrpSpPr>
        <p:grpSpPr>
          <a:xfrm rot="5400000">
            <a:off x="12238958" y="-1231046"/>
            <a:ext cx="1028700" cy="3490793"/>
            <a:chOff x="0" y="0"/>
            <a:chExt cx="270933" cy="919386"/>
          </a:xfrm>
        </p:grpSpPr>
        <p:sp>
          <p:nvSpPr>
            <p:cNvPr name="Freeform 14" id="14"/>
            <p:cNvSpPr/>
            <p:nvPr/>
          </p:nvSpPr>
          <p:spPr>
            <a:xfrm flipH="false" flipV="false" rot="0">
              <a:off x="0" y="0"/>
              <a:ext cx="270933" cy="919386"/>
            </a:xfrm>
            <a:custGeom>
              <a:avLst/>
              <a:gdLst/>
              <a:ahLst/>
              <a:cxnLst/>
              <a:rect r="r" b="b" t="t" l="l"/>
              <a:pathLst>
                <a:path h="919386" w="270933">
                  <a:moveTo>
                    <a:pt x="0" y="0"/>
                  </a:moveTo>
                  <a:lnTo>
                    <a:pt x="270933" y="0"/>
                  </a:lnTo>
                  <a:lnTo>
                    <a:pt x="270933" y="919386"/>
                  </a:lnTo>
                  <a:lnTo>
                    <a:pt x="0" y="919386"/>
                  </a:lnTo>
                  <a:close/>
                </a:path>
              </a:pathLst>
            </a:custGeom>
            <a:gradFill rotWithShape="true">
              <a:gsLst>
                <a:gs pos="0">
                  <a:srgbClr val="FE980F">
                    <a:alpha val="62000"/>
                  </a:srgbClr>
                </a:gs>
                <a:gs pos="100000">
                  <a:srgbClr val="3E9D81">
                    <a:alpha val="0"/>
                  </a:srgbClr>
                </a:gs>
              </a:gsLst>
              <a:lin ang="0"/>
            </a:gradFill>
          </p:spPr>
        </p:sp>
        <p:sp>
          <p:nvSpPr>
            <p:cNvPr name="TextBox 15" id="15"/>
            <p:cNvSpPr txBox="true"/>
            <p:nvPr/>
          </p:nvSpPr>
          <p:spPr>
            <a:xfrm>
              <a:off x="0" y="-28575"/>
              <a:ext cx="270933" cy="947961"/>
            </a:xfrm>
            <a:prstGeom prst="rect">
              <a:avLst/>
            </a:prstGeom>
          </p:spPr>
          <p:txBody>
            <a:bodyPr anchor="ctr" rtlCol="false" tIns="50800" lIns="50800" bIns="50800" rIns="50800"/>
            <a:lstStyle/>
            <a:p>
              <a:pPr algn="ctr">
                <a:lnSpc>
                  <a:spcPts val="1960"/>
                </a:lnSpc>
              </a:pPr>
            </a:p>
          </p:txBody>
        </p:sp>
      </p:grpSp>
      <p:sp>
        <p:nvSpPr>
          <p:cNvPr name="Freeform 16" id="16"/>
          <p:cNvSpPr/>
          <p:nvPr/>
        </p:nvSpPr>
        <p:spPr>
          <a:xfrm flipH="false" flipV="false" rot="0">
            <a:off x="9144000" y="3971015"/>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1149700" y="8136106"/>
            <a:ext cx="9253886" cy="1363675"/>
          </a:xfrm>
          <a:prstGeom prst="rect">
            <a:avLst/>
          </a:prstGeom>
        </p:spPr>
        <p:txBody>
          <a:bodyPr anchor="t" rtlCol="false" tIns="0" lIns="0" bIns="0" rIns="0">
            <a:spAutoFit/>
          </a:bodyPr>
          <a:lstStyle/>
          <a:p>
            <a:pPr algn="l">
              <a:lnSpc>
                <a:spcPts val="10188"/>
              </a:lnSpc>
            </a:pPr>
            <a:r>
              <a:rPr lang="en-US" sz="10724" i="true" spc="-428">
                <a:solidFill>
                  <a:srgbClr val="FF840F"/>
                </a:solidFill>
                <a:latin typeface="Anton Italics"/>
                <a:ea typeface="Anton Italics"/>
                <a:cs typeface="Anton Italics"/>
                <a:sym typeface="Anton Italics"/>
              </a:rPr>
              <a:t>LOGIN PAGE</a:t>
            </a:r>
          </a:p>
        </p:txBody>
      </p:sp>
      <p:sp>
        <p:nvSpPr>
          <p:cNvPr name="TextBox 18" id="18"/>
          <p:cNvSpPr txBox="true"/>
          <p:nvPr/>
        </p:nvSpPr>
        <p:spPr>
          <a:xfrm rot="0">
            <a:off x="1149700" y="1705353"/>
            <a:ext cx="7163871" cy="5131757"/>
          </a:xfrm>
          <a:prstGeom prst="rect">
            <a:avLst/>
          </a:prstGeom>
        </p:spPr>
        <p:txBody>
          <a:bodyPr anchor="t" rtlCol="false" tIns="0" lIns="0" bIns="0" rIns="0">
            <a:spAutoFit/>
          </a:bodyPr>
          <a:lstStyle/>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Validate email and password fields.</a:t>
            </a:r>
          </a:p>
          <a:p>
            <a:pPr algn="ctr">
              <a:lnSpc>
                <a:spcPts val="2747"/>
              </a:lnSpc>
            </a:pPr>
          </a:p>
          <a:p>
            <a:pPr algn="l"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Check required fields and ensure proper error messages.</a:t>
            </a:r>
          </a:p>
          <a:p>
            <a:pPr algn="ctr">
              <a:lnSpc>
                <a:spcPts val="2747"/>
              </a:lnSpc>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Test invalid login and verify warning messages.</a:t>
            </a:r>
          </a:p>
          <a:p>
            <a:pPr algn="ctr">
              <a:lnSpc>
                <a:spcPts val="2747"/>
              </a:lnSpc>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Confirm successful login and redirection.</a:t>
            </a:r>
          </a:p>
          <a:p>
            <a:pPr algn="ctr">
              <a:lnSpc>
                <a:spcPts val="2747"/>
              </a:lnSpc>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Verify log</a:t>
            </a:r>
            <a:r>
              <a:rPr lang="en-US" sz="1962">
                <a:solidFill>
                  <a:srgbClr val="FFFFFE"/>
                </a:solidFill>
                <a:latin typeface="Open Sauce Light"/>
                <a:ea typeface="Open Sauce Light"/>
                <a:cs typeface="Open Sauce Light"/>
                <a:sym typeface="Open Sauce Light"/>
              </a:rPr>
              <a:t>out functionality and session behavior.</a:t>
            </a:r>
          </a:p>
          <a:p>
            <a:pPr algn="ctr">
              <a:lnSpc>
                <a:spcPts val="2747"/>
              </a:lnSpc>
              <a:spcBef>
                <a:spcPct val="0"/>
              </a:spcBef>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Check password masking and security validations.</a:t>
            </a:r>
          </a:p>
          <a:p>
            <a:pPr algn="ctr">
              <a:lnSpc>
                <a:spcPts val="2747"/>
              </a:lnSpc>
              <a:spcBef>
                <a:spcPct val="0"/>
              </a:spcBef>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Verify navigation links (signup, forgot password).</a:t>
            </a:r>
          </a:p>
          <a:p>
            <a:pPr algn="ctr">
              <a:lnSpc>
                <a:spcPts val="2747"/>
              </a:lnSpc>
              <a:spcBef>
                <a:spcPct val="0"/>
              </a:spcBef>
            </a:pPr>
          </a:p>
          <a:p>
            <a:pPr algn="ctr" marL="423662" indent="-211831" lvl="1">
              <a:lnSpc>
                <a:spcPts val="2747"/>
              </a:lnSpc>
              <a:buFont typeface="Arial"/>
              <a:buChar char="•"/>
            </a:pPr>
            <a:r>
              <a:rPr lang="en-US" sz="1962">
                <a:solidFill>
                  <a:srgbClr val="FFFFFE"/>
                </a:solidFill>
                <a:latin typeface="Open Sauce Light"/>
                <a:ea typeface="Open Sauce Light"/>
                <a:cs typeface="Open Sauce Light"/>
                <a:sym typeface="Open Sauce Light"/>
              </a:rPr>
              <a:t>Validate UI/UX and responsive layout.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707979" y="4833013"/>
            <a:ext cx="4631756" cy="4425287"/>
            <a:chOff x="0" y="0"/>
            <a:chExt cx="769616" cy="735307"/>
          </a:xfrm>
        </p:grpSpPr>
        <p:sp>
          <p:nvSpPr>
            <p:cNvPr name="Freeform 4" id="4"/>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6994790"/>
            <a:ext cx="3298345" cy="2263510"/>
            <a:chOff x="0" y="0"/>
            <a:chExt cx="868700" cy="596151"/>
          </a:xfrm>
        </p:grpSpPr>
        <p:sp>
          <p:nvSpPr>
            <p:cNvPr name="Freeform 7" id="7"/>
            <p:cNvSpPr/>
            <p:nvPr/>
          </p:nvSpPr>
          <p:spPr>
            <a:xfrm flipH="false" flipV="false" rot="0">
              <a:off x="0" y="0"/>
              <a:ext cx="868700" cy="596151"/>
            </a:xfrm>
            <a:custGeom>
              <a:avLst/>
              <a:gdLst/>
              <a:ahLst/>
              <a:cxnLst/>
              <a:rect r="r" b="b" t="t" l="l"/>
              <a:pathLst>
                <a:path h="596151" w="868700">
                  <a:moveTo>
                    <a:pt x="0" y="0"/>
                  </a:moveTo>
                  <a:lnTo>
                    <a:pt x="868700" y="0"/>
                  </a:lnTo>
                  <a:lnTo>
                    <a:pt x="868700" y="596151"/>
                  </a:lnTo>
                  <a:lnTo>
                    <a:pt x="0" y="596151"/>
                  </a:lnTo>
                  <a:close/>
                </a:path>
              </a:pathLst>
            </a:custGeom>
            <a:gradFill rotWithShape="true">
              <a:gsLst>
                <a:gs pos="0">
                  <a:srgbClr val="FE980F">
                    <a:alpha val="62000"/>
                  </a:srgbClr>
                </a:gs>
                <a:gs pos="100000">
                  <a:srgbClr val="3E9D81">
                    <a:alpha val="0"/>
                  </a:srgbClr>
                </a:gs>
              </a:gsLst>
              <a:lin ang="0"/>
            </a:gradFill>
          </p:spPr>
        </p:sp>
        <p:sp>
          <p:nvSpPr>
            <p:cNvPr name="TextBox 8" id="8"/>
            <p:cNvSpPr txBox="true"/>
            <p:nvPr/>
          </p:nvSpPr>
          <p:spPr>
            <a:xfrm>
              <a:off x="0" y="-28575"/>
              <a:ext cx="868700" cy="624726"/>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028700" y="2643811"/>
            <a:ext cx="7311035" cy="6609176"/>
            <a:chOff x="0" y="0"/>
            <a:chExt cx="6350000" cy="5740400"/>
          </a:xfrm>
        </p:grpSpPr>
        <p:sp>
          <p:nvSpPr>
            <p:cNvPr name="Freeform 10" id="10"/>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0" t="0" r="-12446" b="0"/>
              </a:stretch>
            </a:blipFill>
          </p:spPr>
        </p:sp>
      </p:grpSp>
      <p:sp>
        <p:nvSpPr>
          <p:cNvPr name="Freeform 11" id="11"/>
          <p:cNvSpPr/>
          <p:nvPr/>
        </p:nvSpPr>
        <p:spPr>
          <a:xfrm flipH="false" flipV="false" rot="0">
            <a:off x="7173434" y="8100248"/>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9144000" y="7016530"/>
            <a:ext cx="9144000" cy="1236713"/>
          </a:xfrm>
          <a:prstGeom prst="rect">
            <a:avLst/>
          </a:prstGeom>
        </p:spPr>
        <p:txBody>
          <a:bodyPr anchor="t" rtlCol="false" tIns="0" lIns="0" bIns="0" rIns="0">
            <a:spAutoFit/>
          </a:bodyPr>
          <a:lstStyle/>
          <a:p>
            <a:pPr algn="l">
              <a:lnSpc>
                <a:spcPts val="9157"/>
              </a:lnSpc>
            </a:pPr>
            <a:r>
              <a:rPr lang="en-US" sz="9639" i="true" spc="-385">
                <a:solidFill>
                  <a:srgbClr val="FF840F"/>
                </a:solidFill>
                <a:latin typeface="Anton Italics"/>
                <a:ea typeface="Anton Italics"/>
                <a:cs typeface="Anton Italics"/>
                <a:sym typeface="Anton Italics"/>
              </a:rPr>
              <a:t>SIGNUP PAGE</a:t>
            </a:r>
          </a:p>
        </p:txBody>
      </p:sp>
      <p:sp>
        <p:nvSpPr>
          <p:cNvPr name="TextBox 13" id="13"/>
          <p:cNvSpPr txBox="true"/>
          <p:nvPr/>
        </p:nvSpPr>
        <p:spPr>
          <a:xfrm rot="0">
            <a:off x="8820482" y="549055"/>
            <a:ext cx="8744001" cy="5399344"/>
          </a:xfrm>
          <a:prstGeom prst="rect">
            <a:avLst/>
          </a:prstGeom>
        </p:spPr>
        <p:txBody>
          <a:bodyPr anchor="t" rtlCol="false" tIns="0" lIns="0" bIns="0" rIns="0">
            <a:spAutoFit/>
          </a:bodyPr>
          <a:lstStyle/>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Validate all input fields (name, email, passw</a:t>
            </a:r>
            <a:r>
              <a:rPr lang="en-US" sz="2556">
                <a:solidFill>
                  <a:srgbClr val="FFFFFF"/>
                </a:solidFill>
                <a:latin typeface="Open Sauce Light"/>
                <a:ea typeface="Open Sauce Light"/>
                <a:cs typeface="Open Sauce Light"/>
                <a:sym typeface="Open Sauce Light"/>
              </a:rPr>
              <a:t>ord, address, etc.).</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Check required fields and proper error messages.</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Test duplicate email and verify error handling.</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Validate password masking and rules.</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Confirm full signup flow and account creation success.</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Verify automatic login after signup.</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Test dropdowns, radio buttons, and checkboxes.</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Validate UI/UX and mobile responsiveness.</a:t>
            </a:r>
          </a:p>
          <a:p>
            <a:pPr algn="ctr" marL="551894" indent="-275947" lvl="1">
              <a:lnSpc>
                <a:spcPts val="3578"/>
              </a:lnSpc>
              <a:spcBef>
                <a:spcPct val="0"/>
              </a:spcBef>
              <a:buFont typeface="Arial"/>
              <a:buChar char="•"/>
            </a:pPr>
            <a:r>
              <a:rPr lang="en-US" sz="2556">
                <a:solidFill>
                  <a:srgbClr val="FFFFFF"/>
                </a:solidFill>
                <a:latin typeface="Open Sauce Light"/>
                <a:ea typeface="Open Sauce Light"/>
                <a:cs typeface="Open Sauce Light"/>
                <a:sym typeface="Open Sauce Light"/>
              </a:rPr>
              <a:t>Ensure all buttons and actions work correctly.</a:t>
            </a:r>
          </a:p>
          <a:p>
            <a:pPr algn="ctr">
              <a:lnSpc>
                <a:spcPts val="3578"/>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Freeform 6" id="6"/>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821715" y="2224176"/>
            <a:ext cx="7555450" cy="7034124"/>
            <a:chOff x="0" y="0"/>
            <a:chExt cx="6350000" cy="5911850"/>
          </a:xfrm>
        </p:grpSpPr>
        <p:sp>
          <p:nvSpPr>
            <p:cNvPr name="Freeform 8" id="8"/>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5"/>
              <a:stretch>
                <a:fillRect l="-52052" t="0" r="-52052" b="0"/>
              </a:stretch>
            </a:blipFill>
          </p:spPr>
        </p:sp>
      </p:grpSp>
      <p:sp>
        <p:nvSpPr>
          <p:cNvPr name="TextBox 9" id="9"/>
          <p:cNvSpPr txBox="true"/>
          <p:nvPr/>
        </p:nvSpPr>
        <p:spPr>
          <a:xfrm rot="0">
            <a:off x="685372" y="538682"/>
            <a:ext cx="10173007" cy="1685494"/>
          </a:xfrm>
          <a:prstGeom prst="rect">
            <a:avLst/>
          </a:prstGeom>
        </p:spPr>
        <p:txBody>
          <a:bodyPr anchor="t" rtlCol="false" tIns="0" lIns="0" bIns="0" rIns="0">
            <a:spAutoFit/>
          </a:bodyPr>
          <a:lstStyle/>
          <a:p>
            <a:pPr algn="l">
              <a:lnSpc>
                <a:spcPts val="12497"/>
              </a:lnSpc>
            </a:pPr>
            <a:r>
              <a:rPr lang="en-US" sz="13155" i="true" spc="-526">
                <a:solidFill>
                  <a:srgbClr val="FF840F"/>
                </a:solidFill>
                <a:latin typeface="Anton Italics"/>
                <a:ea typeface="Anton Italics"/>
                <a:cs typeface="Anton Italics"/>
                <a:sym typeface="Anton Italics"/>
              </a:rPr>
              <a:t>HOME PAGE</a:t>
            </a:r>
          </a:p>
        </p:txBody>
      </p:sp>
      <p:sp>
        <p:nvSpPr>
          <p:cNvPr name="TextBox 10" id="10"/>
          <p:cNvSpPr txBox="true"/>
          <p:nvPr/>
        </p:nvSpPr>
        <p:spPr>
          <a:xfrm rot="0">
            <a:off x="685372" y="2233701"/>
            <a:ext cx="8074875" cy="7101823"/>
          </a:xfrm>
          <a:prstGeom prst="rect">
            <a:avLst/>
          </a:prstGeom>
        </p:spPr>
        <p:txBody>
          <a:bodyPr anchor="t" rtlCol="false" tIns="0" lIns="0" bIns="0" rIns="0">
            <a:spAutoFit/>
          </a:bodyPr>
          <a:lstStyle/>
          <a:p>
            <a:pPr algn="l">
              <a:lnSpc>
                <a:spcPts val="3167"/>
              </a:lnSpc>
            </a:pPr>
            <a:r>
              <a:rPr lang="en-US" sz="2639" spc="-52">
                <a:solidFill>
                  <a:srgbClr val="FFFFFF"/>
                </a:solidFill>
                <a:latin typeface="Open Sauce"/>
                <a:ea typeface="Open Sauce"/>
                <a:cs typeface="Open Sauce"/>
                <a:sym typeface="Open Sauce"/>
              </a:rPr>
              <a:t>Summary</a:t>
            </a:r>
          </a:p>
          <a:p>
            <a:pPr algn="l">
              <a:lnSpc>
                <a:spcPts val="3167"/>
              </a:lnSpc>
            </a:pPr>
            <a:r>
              <a:rPr lang="en-US" sz="2639" spc="-52">
                <a:solidFill>
                  <a:srgbClr val="FFFFFF"/>
                </a:solidFill>
                <a:latin typeface="Open Sauce"/>
                <a:ea typeface="Open Sauce"/>
                <a:cs typeface="Open Sauce"/>
                <a:sym typeface="Open Sauce"/>
              </a:rPr>
              <a:t>"The Home Page includes the main navbar, product sections, sliders, and the subscription form. We tested its loading, design, and basic functionality."</a:t>
            </a:r>
          </a:p>
          <a:p>
            <a:pPr algn="l">
              <a:lnSpc>
                <a:spcPts val="3167"/>
              </a:lnSpc>
            </a:pPr>
          </a:p>
          <a:p>
            <a:pPr algn="l">
              <a:lnSpc>
                <a:spcPts val="3167"/>
              </a:lnSpc>
            </a:pPr>
            <a:r>
              <a:rPr lang="en-US" sz="2639" spc="-52">
                <a:solidFill>
                  <a:srgbClr val="FFFFFF"/>
                </a:solidFill>
                <a:latin typeface="Open Sauce"/>
                <a:ea typeface="Open Sauce"/>
                <a:cs typeface="Open Sauce"/>
                <a:sym typeface="Open Sauce"/>
              </a:rPr>
              <a:t>Test Cases</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Home Page loads correctly.</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Navbar and sliders appear and work.</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Navigation buttons redirect properly.</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Subscription form shows success message.</a:t>
            </a:r>
          </a:p>
          <a:p>
            <a:pPr algn="l">
              <a:lnSpc>
                <a:spcPts val="3167"/>
              </a:lnSpc>
            </a:pPr>
          </a:p>
          <a:p>
            <a:pPr algn="l">
              <a:lnSpc>
                <a:spcPts val="3167"/>
              </a:lnSpc>
            </a:pPr>
            <a:r>
              <a:rPr lang="en-US" sz="2639" spc="-52">
                <a:solidFill>
                  <a:srgbClr val="FFFFFF"/>
                </a:solidFill>
                <a:latin typeface="Open Sauce"/>
                <a:ea typeface="Open Sauce"/>
                <a:cs typeface="Open Sauce"/>
                <a:sym typeface="Open Sauce"/>
              </a:rPr>
              <a:t>Automation</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Automated page loading validation.</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Automated subscription test.</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Automated navigation clicks.</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Used POM and explicit waits.</a:t>
            </a:r>
          </a:p>
          <a:p>
            <a:pPr algn="l">
              <a:lnSpc>
                <a:spcPts val="3167"/>
              </a:lnSpc>
            </a:pPr>
          </a:p>
          <a:p>
            <a:pPr algn="l">
              <a:lnSpc>
                <a:spcPts val="3167"/>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711781" y="2917544"/>
            <a:ext cx="7686250" cy="6764184"/>
            <a:chOff x="0" y="0"/>
            <a:chExt cx="674176" cy="593299"/>
          </a:xfrm>
        </p:grpSpPr>
        <p:sp>
          <p:nvSpPr>
            <p:cNvPr name="Freeform 7" id="7"/>
            <p:cNvSpPr/>
            <p:nvPr/>
          </p:nvSpPr>
          <p:spPr>
            <a:xfrm flipH="false" flipV="false" rot="0">
              <a:off x="0" y="0"/>
              <a:ext cx="674176" cy="593299"/>
            </a:xfrm>
            <a:custGeom>
              <a:avLst/>
              <a:gdLst/>
              <a:ahLst/>
              <a:cxnLst/>
              <a:rect r="r" b="b" t="t" l="l"/>
              <a:pathLst>
                <a:path h="593299" w="674176">
                  <a:moveTo>
                    <a:pt x="674176" y="51369"/>
                  </a:moveTo>
                  <a:lnTo>
                    <a:pt x="674176" y="541930"/>
                  </a:lnTo>
                  <a:cubicBezTo>
                    <a:pt x="674176" y="555554"/>
                    <a:pt x="668764" y="568620"/>
                    <a:pt x="659131" y="578254"/>
                  </a:cubicBezTo>
                  <a:cubicBezTo>
                    <a:pt x="649497" y="587887"/>
                    <a:pt x="636431" y="593299"/>
                    <a:pt x="622807" y="593299"/>
                  </a:cubicBezTo>
                  <a:lnTo>
                    <a:pt x="51369" y="593299"/>
                  </a:lnTo>
                  <a:cubicBezTo>
                    <a:pt x="37745" y="593299"/>
                    <a:pt x="24679" y="587887"/>
                    <a:pt x="15046" y="578254"/>
                  </a:cubicBezTo>
                  <a:cubicBezTo>
                    <a:pt x="5412" y="568620"/>
                    <a:pt x="0" y="555554"/>
                    <a:pt x="0" y="541930"/>
                  </a:cubicBezTo>
                  <a:lnTo>
                    <a:pt x="0" y="51369"/>
                  </a:lnTo>
                  <a:cubicBezTo>
                    <a:pt x="0" y="37745"/>
                    <a:pt x="5412" y="24679"/>
                    <a:pt x="15046" y="15046"/>
                  </a:cubicBezTo>
                  <a:cubicBezTo>
                    <a:pt x="24679" y="5412"/>
                    <a:pt x="37745" y="0"/>
                    <a:pt x="51369" y="0"/>
                  </a:cubicBezTo>
                  <a:lnTo>
                    <a:pt x="622807" y="0"/>
                  </a:lnTo>
                  <a:cubicBezTo>
                    <a:pt x="651177" y="0"/>
                    <a:pt x="674176" y="22999"/>
                    <a:pt x="674176" y="51369"/>
                  </a:cubicBezTo>
                  <a:close/>
                </a:path>
              </a:pathLst>
            </a:custGeom>
            <a:solidFill>
              <a:srgbClr val="000000">
                <a:alpha val="0"/>
              </a:srgbClr>
            </a:solidFill>
            <a:ln w="19050" cap="rnd">
              <a:solidFill>
                <a:srgbClr val="FF840F"/>
              </a:solidFill>
              <a:prstDash val="solid"/>
              <a:round/>
            </a:ln>
          </p:spPr>
        </p:sp>
        <p:sp>
          <p:nvSpPr>
            <p:cNvPr name="TextBox 8" id="8"/>
            <p:cNvSpPr txBox="true"/>
            <p:nvPr/>
          </p:nvSpPr>
          <p:spPr>
            <a:xfrm>
              <a:off x="0" y="0"/>
              <a:ext cx="674176" cy="593299"/>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1427507" y="630367"/>
            <a:ext cx="5831793" cy="8216107"/>
            <a:chOff x="0" y="0"/>
            <a:chExt cx="4507230" cy="6350000"/>
          </a:xfrm>
        </p:grpSpPr>
        <p:sp>
          <p:nvSpPr>
            <p:cNvPr name="Freeform 10" id="10"/>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3"/>
              <a:stretch>
                <a:fillRect l="-34970" t="0" r="-130924" b="0"/>
              </a:stretch>
            </a:blipFill>
          </p:spPr>
        </p:sp>
      </p:grpSp>
      <p:sp>
        <p:nvSpPr>
          <p:cNvPr name="Freeform 11" id="11"/>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1149793"/>
            <a:ext cx="10398807" cy="1234222"/>
          </a:xfrm>
          <a:prstGeom prst="rect">
            <a:avLst/>
          </a:prstGeom>
        </p:spPr>
        <p:txBody>
          <a:bodyPr anchor="t" rtlCol="false" tIns="0" lIns="0" bIns="0" rIns="0">
            <a:spAutoFit/>
          </a:bodyPr>
          <a:lstStyle/>
          <a:p>
            <a:pPr algn="l">
              <a:lnSpc>
                <a:spcPts val="9141"/>
              </a:lnSpc>
            </a:pPr>
            <a:r>
              <a:rPr lang="en-US" sz="9622" i="true" spc="-384">
                <a:solidFill>
                  <a:srgbClr val="FF840F"/>
                </a:solidFill>
                <a:latin typeface="Anton Italics"/>
                <a:ea typeface="Anton Italics"/>
                <a:cs typeface="Anton Italics"/>
                <a:sym typeface="Anton Italics"/>
              </a:rPr>
              <a:t>PRODUCT PAGE</a:t>
            </a:r>
          </a:p>
        </p:txBody>
      </p:sp>
      <p:sp>
        <p:nvSpPr>
          <p:cNvPr name="TextBox 13" id="13"/>
          <p:cNvSpPr txBox="true"/>
          <p:nvPr/>
        </p:nvSpPr>
        <p:spPr>
          <a:xfrm rot="0">
            <a:off x="1951958" y="3361582"/>
            <a:ext cx="7192042" cy="5838008"/>
          </a:xfrm>
          <a:prstGeom prst="rect">
            <a:avLst/>
          </a:prstGeom>
        </p:spPr>
        <p:txBody>
          <a:bodyPr anchor="t" rtlCol="false" tIns="0" lIns="0" bIns="0" rIns="0">
            <a:spAutoFit/>
          </a:bodyPr>
          <a:lstStyle/>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Verify product details (name, price, description, category).</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Check product images.</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Test quantity input (no negative or zero values).</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Validate Add to Cart and success messages.</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Confirm price calculation and cart total.</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Test product reviews (load/add/validation).</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Check navigation links and page flow.</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Validate UI/UX and responsive design.</a:t>
            </a:r>
          </a:p>
          <a:p>
            <a:pPr algn="ctr">
              <a:lnSpc>
                <a:spcPts val="2723"/>
              </a:lnSpc>
              <a:spcBef>
                <a:spcPct val="0"/>
              </a:spcBef>
            </a:pPr>
          </a:p>
          <a:p>
            <a:pPr algn="ctr" marL="419951" indent="-209976" lvl="1">
              <a:lnSpc>
                <a:spcPts val="2723"/>
              </a:lnSpc>
              <a:buFont typeface="Arial"/>
              <a:buChar char="•"/>
            </a:pPr>
            <a:r>
              <a:rPr lang="en-US" sz="1945">
                <a:solidFill>
                  <a:srgbClr val="FFFFFF"/>
                </a:solidFill>
                <a:latin typeface="Open Sauce Light"/>
                <a:ea typeface="Open Sauce Light"/>
                <a:cs typeface="Open Sauce Light"/>
                <a:sym typeface="Open Sauce Light"/>
              </a:rPr>
              <a:t>Ensure all buttons and page actions work properly.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16197"/>
            <a:ext cx="2977205" cy="3842103"/>
            <a:chOff x="0" y="0"/>
            <a:chExt cx="784120" cy="1011912"/>
          </a:xfrm>
        </p:grpSpPr>
        <p:sp>
          <p:nvSpPr>
            <p:cNvPr name="Freeform 4" id="4"/>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655634" y="1165397"/>
            <a:ext cx="16230600" cy="2999628"/>
            <a:chOff x="0" y="0"/>
            <a:chExt cx="2696887" cy="498419"/>
          </a:xfrm>
        </p:grpSpPr>
        <p:sp>
          <p:nvSpPr>
            <p:cNvPr name="Freeform 7" id="7"/>
            <p:cNvSpPr/>
            <p:nvPr/>
          </p:nvSpPr>
          <p:spPr>
            <a:xfrm flipH="false" flipV="false" rot="0">
              <a:off x="0" y="0"/>
              <a:ext cx="2696887" cy="498419"/>
            </a:xfrm>
            <a:custGeom>
              <a:avLst/>
              <a:gdLst/>
              <a:ahLst/>
              <a:cxnLst/>
              <a:rect r="r" b="b" t="t" l="l"/>
              <a:pathLst>
                <a:path h="498419" w="2696887">
                  <a:moveTo>
                    <a:pt x="2696887" y="24327"/>
                  </a:moveTo>
                  <a:lnTo>
                    <a:pt x="2696887" y="474093"/>
                  </a:lnTo>
                  <a:cubicBezTo>
                    <a:pt x="2696887" y="487528"/>
                    <a:pt x="2685995" y="498419"/>
                    <a:pt x="2672560" y="498419"/>
                  </a:cubicBezTo>
                  <a:lnTo>
                    <a:pt x="24327" y="498419"/>
                  </a:lnTo>
                  <a:cubicBezTo>
                    <a:pt x="10891" y="498419"/>
                    <a:pt x="0" y="487528"/>
                    <a:pt x="0" y="474093"/>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FF840F"/>
              </a:solidFill>
              <a:prstDash val="solid"/>
              <a:round/>
            </a:ln>
          </p:spPr>
        </p:sp>
        <p:sp>
          <p:nvSpPr>
            <p:cNvPr name="TextBox 8" id="8"/>
            <p:cNvSpPr txBox="true"/>
            <p:nvPr/>
          </p:nvSpPr>
          <p:spPr>
            <a:xfrm>
              <a:off x="0" y="0"/>
              <a:ext cx="2696887" cy="498419"/>
            </a:xfrm>
            <a:prstGeom prst="rect">
              <a:avLst/>
            </a:prstGeom>
          </p:spPr>
          <p:txBody>
            <a:bodyPr anchor="ctr" rtlCol="false" tIns="50800" lIns="50800" bIns="50800" rIns="50800"/>
            <a:lstStyle/>
            <a:p>
              <a:pPr algn="ctr" marL="302261" indent="-151130" lvl="1">
                <a:lnSpc>
                  <a:spcPts val="1680"/>
                </a:lnSpc>
                <a:buFont typeface="Arial"/>
                <a:buChar char="•"/>
              </a:pPr>
            </a:p>
          </p:txBody>
        </p:sp>
      </p:grpSp>
      <p:grpSp>
        <p:nvGrpSpPr>
          <p:cNvPr name="Group 9" id="9"/>
          <p:cNvGrpSpPr/>
          <p:nvPr/>
        </p:nvGrpSpPr>
        <p:grpSpPr>
          <a:xfrm rot="0">
            <a:off x="855228" y="4901847"/>
            <a:ext cx="8115300" cy="4870803"/>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4563" t="0" r="-4563" b="0"/>
              </a:stretch>
            </a:blipFill>
          </p:spPr>
        </p:sp>
      </p:grpSp>
      <p:sp>
        <p:nvSpPr>
          <p:cNvPr name="Freeform 11" id="11"/>
          <p:cNvSpPr/>
          <p:nvPr/>
        </p:nvSpPr>
        <p:spPr>
          <a:xfrm flipH="false" flipV="false" rot="0">
            <a:off x="11212499" y="5416197"/>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1312788"/>
            <a:ext cx="22485437" cy="3125695"/>
          </a:xfrm>
          <a:prstGeom prst="rect">
            <a:avLst/>
          </a:prstGeom>
        </p:spPr>
        <p:txBody>
          <a:bodyPr anchor="t" rtlCol="false" tIns="0" lIns="0" bIns="0" rIns="0">
            <a:spAutoFit/>
          </a:bodyPr>
          <a:lstStyle/>
          <a:p>
            <a:pPr algn="l">
              <a:lnSpc>
                <a:spcPts val="3142"/>
              </a:lnSpc>
            </a:pPr>
            <a:r>
              <a:rPr lang="en-US" sz="2244">
                <a:solidFill>
                  <a:srgbClr val="FFFFFE"/>
                </a:solidFill>
                <a:latin typeface="Open Sauce Light"/>
                <a:ea typeface="Open Sauce Light"/>
                <a:cs typeface="Open Sauce Light"/>
                <a:sym typeface="Open Sauce Light"/>
              </a:rPr>
              <a:t> Checkout Page – Overview</a:t>
            </a:r>
          </a:p>
          <a:p>
            <a:pPr algn="l">
              <a:lnSpc>
                <a:spcPts val="3142"/>
              </a:lnSpc>
            </a:pPr>
          </a:p>
          <a:p>
            <a:pPr algn="l" marL="484691" indent="-242345" lvl="1">
              <a:lnSpc>
                <a:spcPts val="3142"/>
              </a:lnSpc>
              <a:buFont typeface="Arial"/>
              <a:buChar char="•"/>
            </a:pPr>
            <a:r>
              <a:rPr lang="en-US" sz="2244">
                <a:solidFill>
                  <a:srgbClr val="FFFFFE"/>
                </a:solidFill>
                <a:latin typeface="Open Sauce Light"/>
                <a:ea typeface="Open Sauce Light"/>
                <a:cs typeface="Open Sauce Light"/>
                <a:sym typeface="Open Sauce Light"/>
              </a:rPr>
              <a:t>Collects user’s billing and shipping details before payment.</a:t>
            </a:r>
          </a:p>
          <a:p>
            <a:pPr algn="l" marL="484691" indent="-242345" lvl="1">
              <a:lnSpc>
                <a:spcPts val="3142"/>
              </a:lnSpc>
              <a:buFont typeface="Arial"/>
              <a:buChar char="•"/>
            </a:pPr>
            <a:r>
              <a:rPr lang="en-US" sz="2244">
                <a:solidFill>
                  <a:srgbClr val="FFFFFE"/>
                </a:solidFill>
                <a:latin typeface="Open Sauce Light"/>
                <a:ea typeface="Open Sauce Light"/>
                <a:cs typeface="Open Sauce Light"/>
                <a:sym typeface="Open Sauce Light"/>
              </a:rPr>
              <a:t>Displays form fields: name, email, address, country, state, zip code, phone.</a:t>
            </a:r>
          </a:p>
          <a:p>
            <a:pPr algn="l" marL="484691" indent="-242345" lvl="1">
              <a:lnSpc>
                <a:spcPts val="3142"/>
              </a:lnSpc>
              <a:buFont typeface="Arial"/>
              <a:buChar char="•"/>
            </a:pPr>
            <a:r>
              <a:rPr lang="en-US" sz="2244">
                <a:solidFill>
                  <a:srgbClr val="FFFFFE"/>
                </a:solidFill>
                <a:latin typeface="Open Sauce Light"/>
                <a:ea typeface="Open Sauce Light"/>
                <a:cs typeface="Open Sauce Light"/>
                <a:sym typeface="Open Sauce Light"/>
              </a:rPr>
              <a:t>Shows complete order summary  (products, quantities, total price).</a:t>
            </a:r>
          </a:p>
          <a:p>
            <a:pPr algn="l" marL="484691" indent="-242345" lvl="1">
              <a:lnSpc>
                <a:spcPts val="3142"/>
              </a:lnSpc>
              <a:buFont typeface="Arial"/>
              <a:buChar char="•"/>
            </a:pPr>
            <a:r>
              <a:rPr lang="en-US" sz="2244">
                <a:solidFill>
                  <a:srgbClr val="FFFFFE"/>
                </a:solidFill>
                <a:latin typeface="Open Sauce Light"/>
                <a:ea typeface="Open Sauce Light"/>
                <a:cs typeface="Open Sauce Light"/>
                <a:sym typeface="Open Sauce Light"/>
              </a:rPr>
              <a:t>Contains Place Order button to continue to Payment Page.</a:t>
            </a:r>
          </a:p>
          <a:p>
            <a:pPr algn="l" marL="484691" indent="-242345" lvl="1">
              <a:lnSpc>
                <a:spcPts val="3142"/>
              </a:lnSpc>
              <a:buFont typeface="Arial"/>
              <a:buChar char="•"/>
            </a:pPr>
            <a:r>
              <a:rPr lang="en-US" sz="2244">
                <a:solidFill>
                  <a:srgbClr val="FFFFFE"/>
                </a:solidFill>
                <a:latin typeface="Open Sauce Light"/>
                <a:ea typeface="Open Sauce Light"/>
                <a:cs typeface="Open Sauce Light"/>
                <a:sym typeface="Open Sauce Light"/>
              </a:rPr>
              <a:t>Ensures accurate user information for order processing.</a:t>
            </a:r>
          </a:p>
          <a:p>
            <a:pPr algn="ctr">
              <a:lnSpc>
                <a:spcPts val="3142"/>
              </a:lnSpc>
            </a:pPr>
          </a:p>
        </p:txBody>
      </p:sp>
      <p:sp>
        <p:nvSpPr>
          <p:cNvPr name="TextBox 13" id="13"/>
          <p:cNvSpPr txBox="true"/>
          <p:nvPr/>
        </p:nvSpPr>
        <p:spPr>
          <a:xfrm rot="0">
            <a:off x="9849533" y="6622154"/>
            <a:ext cx="10398807" cy="1229444"/>
          </a:xfrm>
          <a:prstGeom prst="rect">
            <a:avLst/>
          </a:prstGeom>
        </p:spPr>
        <p:txBody>
          <a:bodyPr anchor="t" rtlCol="false" tIns="0" lIns="0" bIns="0" rIns="0">
            <a:spAutoFit/>
          </a:bodyPr>
          <a:lstStyle/>
          <a:p>
            <a:pPr algn="l">
              <a:lnSpc>
                <a:spcPts val="9141"/>
              </a:lnSpc>
            </a:pPr>
            <a:r>
              <a:rPr lang="en-US" sz="9622" i="true" spc="-384">
                <a:solidFill>
                  <a:srgbClr val="FF840F"/>
                </a:solidFill>
                <a:latin typeface="Anton Italics"/>
                <a:ea typeface="Anton Italics"/>
                <a:cs typeface="Anton Italics"/>
                <a:sym typeface="Anton Italics"/>
              </a:rPr>
              <a:t>CHECK OUT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5416197"/>
            <a:ext cx="2977205" cy="3842103"/>
            <a:chOff x="0" y="0"/>
            <a:chExt cx="784120" cy="1011912"/>
          </a:xfrm>
        </p:grpSpPr>
        <p:sp>
          <p:nvSpPr>
            <p:cNvPr name="Freeform 4" id="4"/>
            <p:cNvSpPr/>
            <p:nvPr/>
          </p:nvSpPr>
          <p:spPr>
            <a:xfrm flipH="false" flipV="false" rot="0">
              <a:off x="0" y="0"/>
              <a:ext cx="784120" cy="1011912"/>
            </a:xfrm>
            <a:custGeom>
              <a:avLst/>
              <a:gdLst/>
              <a:ahLst/>
              <a:cxnLst/>
              <a:rect r="r" b="b" t="t" l="l"/>
              <a:pathLst>
                <a:path h="1011912" w="784120">
                  <a:moveTo>
                    <a:pt x="0" y="0"/>
                  </a:moveTo>
                  <a:lnTo>
                    <a:pt x="784120" y="0"/>
                  </a:lnTo>
                  <a:lnTo>
                    <a:pt x="784120" y="1011912"/>
                  </a:lnTo>
                  <a:lnTo>
                    <a:pt x="0" y="1011912"/>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784120" cy="1040487"/>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83984" y="833180"/>
            <a:ext cx="9440250" cy="3829340"/>
            <a:chOff x="0" y="0"/>
            <a:chExt cx="1520252" cy="616674"/>
          </a:xfrm>
        </p:grpSpPr>
        <p:sp>
          <p:nvSpPr>
            <p:cNvPr name="Freeform 7" id="7"/>
            <p:cNvSpPr/>
            <p:nvPr/>
          </p:nvSpPr>
          <p:spPr>
            <a:xfrm flipH="false" flipV="false" rot="0">
              <a:off x="0" y="0"/>
              <a:ext cx="1520252" cy="616674"/>
            </a:xfrm>
            <a:custGeom>
              <a:avLst/>
              <a:gdLst/>
              <a:ahLst/>
              <a:cxnLst/>
              <a:rect r="r" b="b" t="t" l="l"/>
              <a:pathLst>
                <a:path h="616674" w="1520252">
                  <a:moveTo>
                    <a:pt x="1520252" y="41825"/>
                  </a:moveTo>
                  <a:lnTo>
                    <a:pt x="1520252" y="574849"/>
                  </a:lnTo>
                  <a:cubicBezTo>
                    <a:pt x="1520252" y="585941"/>
                    <a:pt x="1515846" y="596580"/>
                    <a:pt x="1508002" y="604423"/>
                  </a:cubicBezTo>
                  <a:cubicBezTo>
                    <a:pt x="1500158" y="612267"/>
                    <a:pt x="1489520" y="616674"/>
                    <a:pt x="1478427" y="616674"/>
                  </a:cubicBezTo>
                  <a:lnTo>
                    <a:pt x="41825" y="616674"/>
                  </a:lnTo>
                  <a:cubicBezTo>
                    <a:pt x="18726" y="616674"/>
                    <a:pt x="0" y="597948"/>
                    <a:pt x="0" y="574849"/>
                  </a:cubicBezTo>
                  <a:lnTo>
                    <a:pt x="0" y="41825"/>
                  </a:lnTo>
                  <a:cubicBezTo>
                    <a:pt x="0" y="30732"/>
                    <a:pt x="4407" y="20094"/>
                    <a:pt x="12250" y="12250"/>
                  </a:cubicBezTo>
                  <a:cubicBezTo>
                    <a:pt x="20094" y="4407"/>
                    <a:pt x="30732" y="0"/>
                    <a:pt x="41825" y="0"/>
                  </a:cubicBezTo>
                  <a:lnTo>
                    <a:pt x="1478427" y="0"/>
                  </a:lnTo>
                  <a:cubicBezTo>
                    <a:pt x="1489520" y="0"/>
                    <a:pt x="1500158" y="4407"/>
                    <a:pt x="1508002" y="12250"/>
                  </a:cubicBezTo>
                  <a:cubicBezTo>
                    <a:pt x="1515846" y="20094"/>
                    <a:pt x="1520252" y="30732"/>
                    <a:pt x="1520252" y="41825"/>
                  </a:cubicBezTo>
                  <a:close/>
                </a:path>
              </a:pathLst>
            </a:custGeom>
            <a:solidFill>
              <a:srgbClr val="000000">
                <a:alpha val="0"/>
              </a:srgbClr>
            </a:solidFill>
            <a:ln w="19050" cap="rnd">
              <a:solidFill>
                <a:srgbClr val="FF840F"/>
              </a:solidFill>
              <a:prstDash val="solid"/>
              <a:round/>
            </a:ln>
          </p:spPr>
        </p:sp>
        <p:sp>
          <p:nvSpPr>
            <p:cNvPr name="TextBox 8" id="8"/>
            <p:cNvSpPr txBox="true"/>
            <p:nvPr/>
          </p:nvSpPr>
          <p:spPr>
            <a:xfrm>
              <a:off x="0" y="0"/>
              <a:ext cx="1520252" cy="616674"/>
            </a:xfrm>
            <a:prstGeom prst="rect">
              <a:avLst/>
            </a:prstGeom>
          </p:spPr>
          <p:txBody>
            <a:bodyPr anchor="ctr" rtlCol="false" tIns="50800" lIns="50800" bIns="50800" rIns="50800"/>
            <a:lstStyle/>
            <a:p>
              <a:pPr algn="ctr" marL="302261" indent="-151130" lvl="1">
                <a:lnSpc>
                  <a:spcPts val="1680"/>
                </a:lnSpc>
                <a:buFont typeface="Arial"/>
                <a:buChar char="•"/>
              </a:pPr>
            </a:p>
          </p:txBody>
        </p:sp>
      </p:grpSp>
      <p:grpSp>
        <p:nvGrpSpPr>
          <p:cNvPr name="Group 9" id="9"/>
          <p:cNvGrpSpPr/>
          <p:nvPr/>
        </p:nvGrpSpPr>
        <p:grpSpPr>
          <a:xfrm rot="0">
            <a:off x="1028700" y="4901847"/>
            <a:ext cx="8115300" cy="4870803"/>
            <a:chOff x="0" y="0"/>
            <a:chExt cx="6350000" cy="3811270"/>
          </a:xfrm>
        </p:grpSpPr>
        <p:sp>
          <p:nvSpPr>
            <p:cNvPr name="Freeform 10" id="10"/>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3"/>
              <a:stretch>
                <a:fillRect l="-4563" t="0" r="-4563" b="0"/>
              </a:stretch>
            </a:blipFill>
          </p:spPr>
        </p:sp>
      </p:grpSp>
      <p:sp>
        <p:nvSpPr>
          <p:cNvPr name="Freeform 11" id="11"/>
          <p:cNvSpPr/>
          <p:nvPr/>
        </p:nvSpPr>
        <p:spPr>
          <a:xfrm flipH="false" flipV="false" rot="0">
            <a:off x="11212499" y="5416197"/>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2" id="12"/>
          <p:cNvGrpSpPr/>
          <p:nvPr/>
        </p:nvGrpSpPr>
        <p:grpSpPr>
          <a:xfrm rot="0">
            <a:off x="10134163" y="31044"/>
            <a:ext cx="7497995" cy="4870803"/>
            <a:chOff x="0" y="0"/>
            <a:chExt cx="5866975" cy="3811270"/>
          </a:xfrm>
        </p:grpSpPr>
        <p:sp>
          <p:nvSpPr>
            <p:cNvPr name="Freeform 13" id="13"/>
            <p:cNvSpPr/>
            <p:nvPr/>
          </p:nvSpPr>
          <p:spPr>
            <a:xfrm flipH="false" flipV="false" rot="0">
              <a:off x="0" y="0"/>
              <a:ext cx="5866975" cy="3811270"/>
            </a:xfrm>
            <a:custGeom>
              <a:avLst/>
              <a:gdLst/>
              <a:ahLst/>
              <a:cxnLst/>
              <a:rect r="r" b="b" t="t" l="l"/>
              <a:pathLst>
                <a:path h="3811270" w="5866975">
                  <a:moveTo>
                    <a:pt x="1523067" y="0"/>
                  </a:moveTo>
                  <a:lnTo>
                    <a:pt x="5370630" y="0"/>
                  </a:lnTo>
                  <a:cubicBezTo>
                    <a:pt x="5645204" y="0"/>
                    <a:pt x="5866975" y="240030"/>
                    <a:pt x="5866975" y="537210"/>
                  </a:cubicBezTo>
                  <a:lnTo>
                    <a:pt x="5866975" y="2466340"/>
                  </a:lnTo>
                  <a:cubicBezTo>
                    <a:pt x="5866975" y="2763520"/>
                    <a:pt x="5645204" y="3003550"/>
                    <a:pt x="5370630" y="3003550"/>
                  </a:cubicBezTo>
                  <a:lnTo>
                    <a:pt x="4389671" y="3003550"/>
                  </a:lnTo>
                  <a:cubicBezTo>
                    <a:pt x="4238303" y="3003550"/>
                    <a:pt x="4093975" y="3078480"/>
                    <a:pt x="4000104" y="3208020"/>
                  </a:cubicBezTo>
                  <a:lnTo>
                    <a:pt x="3707928" y="3606800"/>
                  </a:lnTo>
                  <a:cubicBezTo>
                    <a:pt x="3614057" y="3735070"/>
                    <a:pt x="3470902" y="3811270"/>
                    <a:pt x="3318361" y="3811270"/>
                  </a:cubicBezTo>
                  <a:lnTo>
                    <a:pt x="496346" y="3811270"/>
                  </a:lnTo>
                  <a:cubicBezTo>
                    <a:pt x="221772" y="3811270"/>
                    <a:pt x="0" y="3571240"/>
                    <a:pt x="0" y="3274060"/>
                  </a:cubicBezTo>
                  <a:lnTo>
                    <a:pt x="0" y="1375410"/>
                  </a:lnTo>
                  <a:cubicBezTo>
                    <a:pt x="0" y="1206500"/>
                    <a:pt x="72750" y="1047750"/>
                    <a:pt x="197130" y="946150"/>
                  </a:cubicBezTo>
                  <a:lnTo>
                    <a:pt x="1223851" y="107950"/>
                  </a:lnTo>
                  <a:cubicBezTo>
                    <a:pt x="1309509" y="38100"/>
                    <a:pt x="1415114" y="0"/>
                    <a:pt x="1523067" y="0"/>
                  </a:cubicBezTo>
                  <a:close/>
                </a:path>
              </a:pathLst>
            </a:custGeom>
            <a:blipFill>
              <a:blip r:embed="rId6"/>
              <a:stretch>
                <a:fillRect l="-12462" t="0" r="-12462" b="0"/>
              </a:stretch>
            </a:blipFill>
          </p:spPr>
        </p:sp>
      </p:grpSp>
      <p:sp>
        <p:nvSpPr>
          <p:cNvPr name="TextBox 14" id="14"/>
          <p:cNvSpPr txBox="true"/>
          <p:nvPr/>
        </p:nvSpPr>
        <p:spPr>
          <a:xfrm rot="0">
            <a:off x="9807731" y="6885956"/>
            <a:ext cx="10398807" cy="1229444"/>
          </a:xfrm>
          <a:prstGeom prst="rect">
            <a:avLst/>
          </a:prstGeom>
        </p:spPr>
        <p:txBody>
          <a:bodyPr anchor="t" rtlCol="false" tIns="0" lIns="0" bIns="0" rIns="0">
            <a:spAutoFit/>
          </a:bodyPr>
          <a:lstStyle/>
          <a:p>
            <a:pPr algn="l">
              <a:lnSpc>
                <a:spcPts val="9141"/>
              </a:lnSpc>
            </a:pPr>
            <a:r>
              <a:rPr lang="en-US" sz="9622" i="true" spc="-384">
                <a:solidFill>
                  <a:srgbClr val="FF840F"/>
                </a:solidFill>
                <a:latin typeface="Anton Italics"/>
                <a:ea typeface="Anton Italics"/>
                <a:cs typeface="Anton Italics"/>
                <a:sym typeface="Anton Italics"/>
              </a:rPr>
              <a:t>CHECK OUT PAGE</a:t>
            </a:r>
          </a:p>
        </p:txBody>
      </p:sp>
      <p:sp>
        <p:nvSpPr>
          <p:cNvPr name="TextBox 15" id="15"/>
          <p:cNvSpPr txBox="true"/>
          <p:nvPr/>
        </p:nvSpPr>
        <p:spPr>
          <a:xfrm rot="0">
            <a:off x="1028700" y="1000253"/>
            <a:ext cx="8595534" cy="3457093"/>
          </a:xfrm>
          <a:prstGeom prst="rect">
            <a:avLst/>
          </a:prstGeom>
        </p:spPr>
        <p:txBody>
          <a:bodyPr anchor="t" rtlCol="false" tIns="0" lIns="0" bIns="0" rIns="0">
            <a:spAutoFit/>
          </a:bodyPr>
          <a:lstStyle/>
          <a:p>
            <a:pPr algn="l">
              <a:lnSpc>
                <a:spcPts val="2505"/>
              </a:lnSpc>
            </a:pPr>
            <a:r>
              <a:rPr lang="en-US" sz="1789">
                <a:solidFill>
                  <a:srgbClr val="FFFFFE"/>
                </a:solidFill>
                <a:latin typeface="Open Sauce Light"/>
                <a:ea typeface="Open Sauce Light"/>
                <a:cs typeface="Open Sauce Light"/>
                <a:sym typeface="Open Sauce Light"/>
              </a:rPr>
              <a:t>   Test Case Overview– Checkout Page</a:t>
            </a:r>
          </a:p>
          <a:p>
            <a:pPr algn="l">
              <a:lnSpc>
                <a:spcPts val="2505"/>
              </a:lnSpc>
            </a:pPr>
          </a:p>
          <a:p>
            <a:pPr algn="l" marL="386402" indent="-193201" lvl="1">
              <a:lnSpc>
                <a:spcPts val="2505"/>
              </a:lnSpc>
              <a:buFont typeface="Arial"/>
              <a:buChar char="•"/>
            </a:pPr>
            <a:r>
              <a:rPr lang="en-US" sz="1789">
                <a:solidFill>
                  <a:srgbClr val="FFFFFE"/>
                </a:solidFill>
                <a:latin typeface="Open Sauce Light"/>
                <a:ea typeface="Open Sauce Light"/>
                <a:cs typeface="Open Sauce Light"/>
                <a:sym typeface="Open Sauce Light"/>
              </a:rPr>
              <a:t>Verify that all required fields accept valid user input.</a:t>
            </a:r>
          </a:p>
          <a:p>
            <a:pPr algn="l">
              <a:lnSpc>
                <a:spcPts val="2505"/>
              </a:lnSpc>
            </a:pPr>
          </a:p>
          <a:p>
            <a:pPr algn="l" marL="386402" indent="-193201" lvl="1">
              <a:lnSpc>
                <a:spcPts val="2505"/>
              </a:lnSpc>
              <a:buFont typeface="Arial"/>
              <a:buChar char="•"/>
            </a:pPr>
            <a:r>
              <a:rPr lang="en-US" sz="1789">
                <a:solidFill>
                  <a:srgbClr val="FFFFFE"/>
                </a:solidFill>
                <a:latin typeface="Open Sauce Light"/>
                <a:ea typeface="Open Sauce Light"/>
                <a:cs typeface="Open Sauce Light"/>
                <a:sym typeface="Open Sauce Light"/>
              </a:rPr>
              <a:t>Ensure validation messages appear for missing or incorrect information.</a:t>
            </a:r>
          </a:p>
          <a:p>
            <a:pPr algn="l">
              <a:lnSpc>
                <a:spcPts val="2505"/>
              </a:lnSpc>
            </a:pPr>
          </a:p>
          <a:p>
            <a:pPr algn="l" marL="386402" indent="-193201" lvl="1">
              <a:lnSpc>
                <a:spcPts val="2505"/>
              </a:lnSpc>
              <a:buFont typeface="Arial"/>
              <a:buChar char="•"/>
            </a:pPr>
            <a:r>
              <a:rPr lang="en-US" sz="1789">
                <a:solidFill>
                  <a:srgbClr val="FFFFFE"/>
                </a:solidFill>
                <a:latin typeface="Open Sauce Light"/>
                <a:ea typeface="Open Sauce Light"/>
                <a:cs typeface="Open Sauce Light"/>
                <a:sym typeface="Open Sauce Light"/>
              </a:rPr>
              <a:t>Confirm that the order summary matches the items in the cart.</a:t>
            </a:r>
          </a:p>
          <a:p>
            <a:pPr algn="l">
              <a:lnSpc>
                <a:spcPts val="2505"/>
              </a:lnSpc>
            </a:pPr>
          </a:p>
          <a:p>
            <a:pPr algn="l" marL="386402" indent="-193201" lvl="1">
              <a:lnSpc>
                <a:spcPts val="2505"/>
              </a:lnSpc>
              <a:buFont typeface="Arial"/>
              <a:buChar char="•"/>
            </a:pPr>
            <a:r>
              <a:rPr lang="en-US" sz="1789">
                <a:solidFill>
                  <a:srgbClr val="FFFFFE"/>
                </a:solidFill>
                <a:latin typeface="Open Sauce Light"/>
                <a:ea typeface="Open Sauce Light"/>
                <a:cs typeface="Open Sauce Light"/>
                <a:sym typeface="Open Sauce Light"/>
              </a:rPr>
              <a:t>Check the “Place Order” button redirects correctly to the Payment Page.</a:t>
            </a:r>
          </a:p>
          <a:p>
            <a:pPr algn="l">
              <a:lnSpc>
                <a:spcPts val="2505"/>
              </a:lnSpc>
            </a:pPr>
          </a:p>
          <a:p>
            <a:pPr algn="l" marL="386402" indent="-193201" lvl="1">
              <a:lnSpc>
                <a:spcPts val="2505"/>
              </a:lnSpc>
              <a:buFont typeface="Arial"/>
              <a:buChar char="•"/>
            </a:pPr>
            <a:r>
              <a:rPr lang="en-US" sz="1789">
                <a:solidFill>
                  <a:srgbClr val="FFFFFE"/>
                </a:solidFill>
                <a:latin typeface="Open Sauce Light"/>
                <a:ea typeface="Open Sauce Light"/>
                <a:cs typeface="Open Sauce Light"/>
                <a:sym typeface="Open Sauce Light"/>
              </a:rPr>
              <a:t>Ensure the page layout displays correctly on different devices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395440" y="3017122"/>
            <a:ext cx="10432251" cy="5039470"/>
            <a:chOff x="0" y="0"/>
            <a:chExt cx="930106" cy="449302"/>
          </a:xfrm>
        </p:grpSpPr>
        <p:sp>
          <p:nvSpPr>
            <p:cNvPr name="Freeform 7" id="7"/>
            <p:cNvSpPr/>
            <p:nvPr/>
          </p:nvSpPr>
          <p:spPr>
            <a:xfrm flipH="false" flipV="false" rot="0">
              <a:off x="0" y="0"/>
              <a:ext cx="930106" cy="449302"/>
            </a:xfrm>
            <a:custGeom>
              <a:avLst/>
              <a:gdLst/>
              <a:ahLst/>
              <a:cxnLst/>
              <a:rect r="r" b="b" t="t" l="l"/>
              <a:pathLst>
                <a:path h="449302" w="930106">
                  <a:moveTo>
                    <a:pt x="930106" y="37848"/>
                  </a:moveTo>
                  <a:lnTo>
                    <a:pt x="930106" y="411454"/>
                  </a:lnTo>
                  <a:cubicBezTo>
                    <a:pt x="930106" y="432357"/>
                    <a:pt x="913161" y="449302"/>
                    <a:pt x="892258" y="449302"/>
                  </a:cubicBezTo>
                  <a:lnTo>
                    <a:pt x="37848" y="449302"/>
                  </a:lnTo>
                  <a:cubicBezTo>
                    <a:pt x="16945" y="449302"/>
                    <a:pt x="0" y="432357"/>
                    <a:pt x="0" y="411454"/>
                  </a:cubicBezTo>
                  <a:lnTo>
                    <a:pt x="0" y="37848"/>
                  </a:lnTo>
                  <a:cubicBezTo>
                    <a:pt x="0" y="16945"/>
                    <a:pt x="16945" y="0"/>
                    <a:pt x="37848" y="0"/>
                  </a:cubicBezTo>
                  <a:lnTo>
                    <a:pt x="892258" y="0"/>
                  </a:lnTo>
                  <a:cubicBezTo>
                    <a:pt x="913161" y="0"/>
                    <a:pt x="930106" y="16945"/>
                    <a:pt x="930106" y="37848"/>
                  </a:cubicBezTo>
                  <a:close/>
                </a:path>
              </a:pathLst>
            </a:custGeom>
            <a:solidFill>
              <a:srgbClr val="000000">
                <a:alpha val="0"/>
              </a:srgbClr>
            </a:solidFill>
            <a:ln w="19050" cap="rnd">
              <a:solidFill>
                <a:srgbClr val="FF840F"/>
              </a:solidFill>
              <a:prstDash val="solid"/>
              <a:round/>
            </a:ln>
          </p:spPr>
        </p:sp>
        <p:sp>
          <p:nvSpPr>
            <p:cNvPr name="TextBox 8" id="8"/>
            <p:cNvSpPr txBox="true"/>
            <p:nvPr/>
          </p:nvSpPr>
          <p:spPr>
            <a:xfrm>
              <a:off x="0" y="0"/>
              <a:ext cx="930106" cy="449302"/>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1037980" y="588365"/>
            <a:ext cx="7398760" cy="8847215"/>
            <a:chOff x="0" y="0"/>
            <a:chExt cx="5708920" cy="6826555"/>
          </a:xfrm>
        </p:grpSpPr>
        <p:sp>
          <p:nvSpPr>
            <p:cNvPr name="Freeform 10" id="10"/>
            <p:cNvSpPr/>
            <p:nvPr/>
          </p:nvSpPr>
          <p:spPr>
            <a:xfrm flipH="false" flipV="false" rot="0">
              <a:off x="0" y="0"/>
              <a:ext cx="5707311" cy="6826555"/>
            </a:xfrm>
            <a:custGeom>
              <a:avLst/>
              <a:gdLst/>
              <a:ahLst/>
              <a:cxnLst/>
              <a:rect r="r" b="b" t="t" l="l"/>
              <a:pathLst>
                <a:path h="6826555" w="5707311">
                  <a:moveTo>
                    <a:pt x="0" y="603467"/>
                  </a:moveTo>
                  <a:lnTo>
                    <a:pt x="0" y="4258405"/>
                  </a:lnTo>
                  <a:cubicBezTo>
                    <a:pt x="0" y="4592906"/>
                    <a:pt x="320111" y="4863238"/>
                    <a:pt x="712610" y="4861872"/>
                  </a:cubicBezTo>
                  <a:cubicBezTo>
                    <a:pt x="1106717" y="4860507"/>
                    <a:pt x="1426828" y="5132204"/>
                    <a:pt x="1425219" y="5466705"/>
                  </a:cubicBezTo>
                  <a:lnTo>
                    <a:pt x="1423611" y="6221722"/>
                  </a:lnTo>
                  <a:cubicBezTo>
                    <a:pt x="1423611" y="6556223"/>
                    <a:pt x="1742113" y="6826555"/>
                    <a:pt x="2134612" y="6826555"/>
                  </a:cubicBezTo>
                  <a:lnTo>
                    <a:pt x="4996311" y="6826555"/>
                  </a:lnTo>
                  <a:cubicBezTo>
                    <a:pt x="5388809" y="6826555"/>
                    <a:pt x="5707311" y="6556223"/>
                    <a:pt x="5707311" y="6223088"/>
                  </a:cubicBezTo>
                  <a:lnTo>
                    <a:pt x="5707311" y="2880806"/>
                  </a:lnTo>
                  <a:cubicBezTo>
                    <a:pt x="5707311" y="2681471"/>
                    <a:pt x="5591492" y="2495788"/>
                    <a:pt x="5398460" y="2383833"/>
                  </a:cubicBezTo>
                  <a:lnTo>
                    <a:pt x="1500824" y="106494"/>
                  </a:lnTo>
                  <a:cubicBezTo>
                    <a:pt x="1381787" y="36863"/>
                    <a:pt x="1241839" y="0"/>
                    <a:pt x="1097065" y="0"/>
                  </a:cubicBezTo>
                  <a:lnTo>
                    <a:pt x="711001" y="0"/>
                  </a:lnTo>
                  <a:cubicBezTo>
                    <a:pt x="318503" y="0"/>
                    <a:pt x="0" y="270332"/>
                    <a:pt x="0" y="603467"/>
                  </a:cubicBezTo>
                  <a:close/>
                </a:path>
              </a:pathLst>
            </a:custGeom>
            <a:blipFill>
              <a:blip r:embed="rId3"/>
              <a:stretch>
                <a:fillRect l="-42199" t="0" r="-42199" b="0"/>
              </a:stretch>
            </a:blipFill>
          </p:spPr>
        </p:sp>
      </p:grpSp>
      <p:sp>
        <p:nvSpPr>
          <p:cNvPr name="Freeform 11" id="11"/>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16289" y="855065"/>
            <a:ext cx="6516682" cy="1454645"/>
          </a:xfrm>
          <a:prstGeom prst="rect">
            <a:avLst/>
          </a:prstGeom>
        </p:spPr>
        <p:txBody>
          <a:bodyPr anchor="t" rtlCol="false" tIns="0" lIns="0" bIns="0" rIns="0">
            <a:spAutoFit/>
          </a:bodyPr>
          <a:lstStyle/>
          <a:p>
            <a:pPr algn="l">
              <a:lnSpc>
                <a:spcPts val="10757"/>
              </a:lnSpc>
            </a:pPr>
            <a:r>
              <a:rPr lang="en-US" sz="11323" i="true" spc="-452">
                <a:solidFill>
                  <a:srgbClr val="FF840F"/>
                </a:solidFill>
                <a:latin typeface="Anton Italics"/>
                <a:ea typeface="Anton Italics"/>
                <a:cs typeface="Anton Italics"/>
                <a:sym typeface="Anton Italics"/>
              </a:rPr>
              <a:t>CART PAGE</a:t>
            </a:r>
          </a:p>
        </p:txBody>
      </p:sp>
      <p:sp>
        <p:nvSpPr>
          <p:cNvPr name="TextBox 13" id="13"/>
          <p:cNvSpPr txBox="true"/>
          <p:nvPr/>
        </p:nvSpPr>
        <p:spPr>
          <a:xfrm rot="0">
            <a:off x="578745" y="3187595"/>
            <a:ext cx="10065642" cy="4172329"/>
          </a:xfrm>
          <a:prstGeom prst="rect">
            <a:avLst/>
          </a:prstGeom>
        </p:spPr>
        <p:txBody>
          <a:bodyPr anchor="t" rtlCol="false" tIns="0" lIns="0" bIns="0" rIns="0">
            <a:spAutoFit/>
          </a:bodyPr>
          <a:lstStyle/>
          <a:p>
            <a:pPr algn="just">
              <a:lnSpc>
                <a:spcPts val="3603"/>
              </a:lnSpc>
            </a:pPr>
            <a:r>
              <a:rPr lang="en-US" sz="3003" spc="-60">
                <a:solidFill>
                  <a:srgbClr val="FFFFFE"/>
                </a:solidFill>
                <a:latin typeface="Open Sauce"/>
                <a:ea typeface="Open Sauce"/>
                <a:cs typeface="Open Sauce"/>
                <a:sym typeface="Open Sauce"/>
              </a:rPr>
              <a:t>      cart page overview </a:t>
            </a:r>
          </a:p>
          <a:p>
            <a:pPr algn="just">
              <a:lnSpc>
                <a:spcPts val="2883"/>
              </a:lnSpc>
            </a:pPr>
          </a:p>
          <a:p>
            <a:pPr algn="just" marL="605212" indent="-302606" lvl="1">
              <a:lnSpc>
                <a:spcPts val="3363"/>
              </a:lnSpc>
              <a:buFont typeface="Arial"/>
              <a:buChar char="•"/>
            </a:pPr>
            <a:r>
              <a:rPr lang="en-US" sz="2803" spc="-56">
                <a:solidFill>
                  <a:srgbClr val="FFFFFE"/>
                </a:solidFill>
                <a:latin typeface="Open Sauce"/>
                <a:ea typeface="Open Sauce"/>
                <a:cs typeface="Open Sauce"/>
                <a:sym typeface="Open Sauce"/>
              </a:rPr>
              <a:t>Displays all items added by the user before checkout.</a:t>
            </a:r>
          </a:p>
          <a:p>
            <a:pPr algn="just" marL="605212" indent="-302606" lvl="1">
              <a:lnSpc>
                <a:spcPts val="3363"/>
              </a:lnSpc>
              <a:buFont typeface="Arial"/>
              <a:buChar char="•"/>
            </a:pPr>
            <a:r>
              <a:rPr lang="en-US" sz="2803" spc="-56">
                <a:solidFill>
                  <a:srgbClr val="FFFFFE"/>
                </a:solidFill>
                <a:latin typeface="Open Sauce"/>
                <a:ea typeface="Open Sauce"/>
                <a:cs typeface="Open Sauce"/>
                <a:sym typeface="Open Sauce"/>
              </a:rPr>
              <a:t>Shows product image, name, unit price, quantity, and total per item.</a:t>
            </a:r>
          </a:p>
          <a:p>
            <a:pPr algn="just" marL="605212" indent="-302606" lvl="1">
              <a:lnSpc>
                <a:spcPts val="3363"/>
              </a:lnSpc>
              <a:buFont typeface="Arial"/>
              <a:buChar char="•"/>
            </a:pPr>
            <a:r>
              <a:rPr lang="en-US" sz="2803" spc="-56">
                <a:solidFill>
                  <a:srgbClr val="FFFFFE"/>
                </a:solidFill>
                <a:latin typeface="Open Sauce"/>
                <a:ea typeface="Open Sauce"/>
                <a:cs typeface="Open Sauce"/>
                <a:sym typeface="Open Sauce"/>
              </a:rPr>
              <a:t>Allows updating item quantity or removing products.</a:t>
            </a:r>
          </a:p>
          <a:p>
            <a:pPr algn="just" marL="605212" indent="-302606" lvl="1">
              <a:lnSpc>
                <a:spcPts val="3363"/>
              </a:lnSpc>
              <a:buFont typeface="Arial"/>
              <a:buChar char="•"/>
            </a:pPr>
            <a:r>
              <a:rPr lang="en-US" sz="2803" spc="-56">
                <a:solidFill>
                  <a:srgbClr val="FFFFFE"/>
                </a:solidFill>
                <a:latin typeface="Open Sauce"/>
                <a:ea typeface="Open Sauce"/>
                <a:cs typeface="Open Sauce"/>
                <a:sym typeface="Open Sauce"/>
              </a:rPr>
              <a:t>Provides a full cart summary including subtotal and total amount.</a:t>
            </a:r>
          </a:p>
          <a:p>
            <a:pPr algn="just" marL="605212" indent="-302606" lvl="1">
              <a:lnSpc>
                <a:spcPts val="3363"/>
              </a:lnSpc>
              <a:buFont typeface="Arial"/>
              <a:buChar char="•"/>
            </a:pPr>
            <a:r>
              <a:rPr lang="en-US" sz="2803" spc="-56">
                <a:solidFill>
                  <a:srgbClr val="FFFFFE"/>
                </a:solidFill>
                <a:latin typeface="Open Sauce"/>
                <a:ea typeface="Open Sauce"/>
                <a:cs typeface="Open Sauce"/>
                <a:sym typeface="Open Sauce"/>
              </a:rPr>
              <a:t>Contains the “Proceed to Checkout” button to move to the next step.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FE980F">
                    <a:alpha val="62000"/>
                  </a:srgbClr>
                </a:gs>
                <a:gs pos="100000">
                  <a:srgbClr val="3E9D81">
                    <a:alpha val="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395440" y="3017122"/>
            <a:ext cx="10432251" cy="5039470"/>
            <a:chOff x="0" y="0"/>
            <a:chExt cx="930106" cy="449302"/>
          </a:xfrm>
        </p:grpSpPr>
        <p:sp>
          <p:nvSpPr>
            <p:cNvPr name="Freeform 7" id="7"/>
            <p:cNvSpPr/>
            <p:nvPr/>
          </p:nvSpPr>
          <p:spPr>
            <a:xfrm flipH="false" flipV="false" rot="0">
              <a:off x="0" y="0"/>
              <a:ext cx="930106" cy="449302"/>
            </a:xfrm>
            <a:custGeom>
              <a:avLst/>
              <a:gdLst/>
              <a:ahLst/>
              <a:cxnLst/>
              <a:rect r="r" b="b" t="t" l="l"/>
              <a:pathLst>
                <a:path h="449302" w="930106">
                  <a:moveTo>
                    <a:pt x="930106" y="37848"/>
                  </a:moveTo>
                  <a:lnTo>
                    <a:pt x="930106" y="411454"/>
                  </a:lnTo>
                  <a:cubicBezTo>
                    <a:pt x="930106" y="432357"/>
                    <a:pt x="913161" y="449302"/>
                    <a:pt x="892258" y="449302"/>
                  </a:cubicBezTo>
                  <a:lnTo>
                    <a:pt x="37848" y="449302"/>
                  </a:lnTo>
                  <a:cubicBezTo>
                    <a:pt x="16945" y="449302"/>
                    <a:pt x="0" y="432357"/>
                    <a:pt x="0" y="411454"/>
                  </a:cubicBezTo>
                  <a:lnTo>
                    <a:pt x="0" y="37848"/>
                  </a:lnTo>
                  <a:cubicBezTo>
                    <a:pt x="0" y="16945"/>
                    <a:pt x="16945" y="0"/>
                    <a:pt x="37848" y="0"/>
                  </a:cubicBezTo>
                  <a:lnTo>
                    <a:pt x="892258" y="0"/>
                  </a:lnTo>
                  <a:cubicBezTo>
                    <a:pt x="913161" y="0"/>
                    <a:pt x="930106" y="16945"/>
                    <a:pt x="930106" y="37848"/>
                  </a:cubicBezTo>
                  <a:close/>
                </a:path>
              </a:pathLst>
            </a:custGeom>
            <a:solidFill>
              <a:srgbClr val="000000">
                <a:alpha val="0"/>
              </a:srgbClr>
            </a:solidFill>
            <a:ln w="19050" cap="rnd">
              <a:solidFill>
                <a:srgbClr val="FF840F"/>
              </a:solidFill>
              <a:prstDash val="solid"/>
              <a:round/>
            </a:ln>
          </p:spPr>
        </p:sp>
        <p:sp>
          <p:nvSpPr>
            <p:cNvPr name="TextBox 8" id="8"/>
            <p:cNvSpPr txBox="true"/>
            <p:nvPr/>
          </p:nvSpPr>
          <p:spPr>
            <a:xfrm>
              <a:off x="0" y="0"/>
              <a:ext cx="930106" cy="449302"/>
            </a:xfrm>
            <a:prstGeom prst="rect">
              <a:avLst/>
            </a:prstGeom>
          </p:spPr>
          <p:txBody>
            <a:bodyPr anchor="ctr" rtlCol="false" tIns="50800" lIns="50800" bIns="50800" rIns="50800"/>
            <a:lstStyle/>
            <a:p>
              <a:pPr algn="ctr">
                <a:lnSpc>
                  <a:spcPts val="1680"/>
                </a:lnSpc>
              </a:pPr>
            </a:p>
          </p:txBody>
        </p:sp>
      </p:grpSp>
      <p:grpSp>
        <p:nvGrpSpPr>
          <p:cNvPr name="Group 9" id="9"/>
          <p:cNvGrpSpPr/>
          <p:nvPr/>
        </p:nvGrpSpPr>
        <p:grpSpPr>
          <a:xfrm rot="0">
            <a:off x="11099718" y="0"/>
            <a:ext cx="5630588" cy="8847215"/>
            <a:chOff x="0" y="0"/>
            <a:chExt cx="4344590" cy="6826555"/>
          </a:xfrm>
        </p:grpSpPr>
        <p:sp>
          <p:nvSpPr>
            <p:cNvPr name="Freeform 10" id="10"/>
            <p:cNvSpPr/>
            <p:nvPr/>
          </p:nvSpPr>
          <p:spPr>
            <a:xfrm flipH="false" flipV="false" rot="0">
              <a:off x="0" y="0"/>
              <a:ext cx="4343366" cy="6826555"/>
            </a:xfrm>
            <a:custGeom>
              <a:avLst/>
              <a:gdLst/>
              <a:ahLst/>
              <a:cxnLst/>
              <a:rect r="r" b="b" t="t" l="l"/>
              <a:pathLst>
                <a:path h="6826555" w="4343366">
                  <a:moveTo>
                    <a:pt x="0" y="603467"/>
                  </a:moveTo>
                  <a:lnTo>
                    <a:pt x="0" y="4258405"/>
                  </a:lnTo>
                  <a:cubicBezTo>
                    <a:pt x="0" y="4592906"/>
                    <a:pt x="243610" y="4863238"/>
                    <a:pt x="542309" y="4861872"/>
                  </a:cubicBezTo>
                  <a:cubicBezTo>
                    <a:pt x="842231" y="4860507"/>
                    <a:pt x="1085841" y="5132204"/>
                    <a:pt x="1084617" y="5466705"/>
                  </a:cubicBezTo>
                  <a:lnTo>
                    <a:pt x="1083393" y="6221722"/>
                  </a:lnTo>
                  <a:cubicBezTo>
                    <a:pt x="1083393" y="6556223"/>
                    <a:pt x="1325779" y="6826555"/>
                    <a:pt x="1624477" y="6826555"/>
                  </a:cubicBezTo>
                  <a:lnTo>
                    <a:pt x="3802281" y="6826555"/>
                  </a:lnTo>
                  <a:cubicBezTo>
                    <a:pt x="4100979" y="6826555"/>
                    <a:pt x="4343366" y="6556223"/>
                    <a:pt x="4343366" y="6223088"/>
                  </a:cubicBezTo>
                  <a:lnTo>
                    <a:pt x="4343366" y="2880806"/>
                  </a:lnTo>
                  <a:cubicBezTo>
                    <a:pt x="4343366" y="2681471"/>
                    <a:pt x="4255225" y="2495788"/>
                    <a:pt x="4108324" y="2383833"/>
                  </a:cubicBezTo>
                  <a:lnTo>
                    <a:pt x="1142153" y="106494"/>
                  </a:lnTo>
                  <a:cubicBezTo>
                    <a:pt x="1051565" y="36863"/>
                    <a:pt x="945062" y="0"/>
                    <a:pt x="834886" y="0"/>
                  </a:cubicBezTo>
                  <a:lnTo>
                    <a:pt x="541084" y="0"/>
                  </a:lnTo>
                  <a:cubicBezTo>
                    <a:pt x="242386" y="0"/>
                    <a:pt x="0" y="270332"/>
                    <a:pt x="0" y="603467"/>
                  </a:cubicBezTo>
                  <a:close/>
                </a:path>
              </a:pathLst>
            </a:custGeom>
            <a:blipFill>
              <a:blip r:embed="rId3"/>
              <a:stretch>
                <a:fillRect l="-43583" t="0" r="-43583" b="0"/>
              </a:stretch>
            </a:blipFill>
          </p:spPr>
        </p:sp>
      </p:grpSp>
      <p:sp>
        <p:nvSpPr>
          <p:cNvPr name="Freeform 11" id="11"/>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216289" y="855065"/>
            <a:ext cx="6516682" cy="1454645"/>
          </a:xfrm>
          <a:prstGeom prst="rect">
            <a:avLst/>
          </a:prstGeom>
        </p:spPr>
        <p:txBody>
          <a:bodyPr anchor="t" rtlCol="false" tIns="0" lIns="0" bIns="0" rIns="0">
            <a:spAutoFit/>
          </a:bodyPr>
          <a:lstStyle/>
          <a:p>
            <a:pPr algn="l">
              <a:lnSpc>
                <a:spcPts val="10757"/>
              </a:lnSpc>
            </a:pPr>
            <a:r>
              <a:rPr lang="en-US" sz="11323" i="true" spc="-452">
                <a:solidFill>
                  <a:srgbClr val="FF840F"/>
                </a:solidFill>
                <a:latin typeface="Anton Italics"/>
                <a:ea typeface="Anton Italics"/>
                <a:cs typeface="Anton Italics"/>
                <a:sym typeface="Anton Italics"/>
              </a:rPr>
              <a:t>CART PAGE</a:t>
            </a:r>
          </a:p>
        </p:txBody>
      </p:sp>
      <p:sp>
        <p:nvSpPr>
          <p:cNvPr name="TextBox 13" id="13"/>
          <p:cNvSpPr txBox="true"/>
          <p:nvPr/>
        </p:nvSpPr>
        <p:spPr>
          <a:xfrm rot="0">
            <a:off x="177819" y="3431832"/>
            <a:ext cx="10432251" cy="4210050"/>
          </a:xfrm>
          <a:prstGeom prst="rect">
            <a:avLst/>
          </a:prstGeom>
        </p:spPr>
        <p:txBody>
          <a:bodyPr anchor="t" rtlCol="false" tIns="0" lIns="0" bIns="0" rIns="0">
            <a:spAutoFit/>
          </a:bodyPr>
          <a:lstStyle/>
          <a:p>
            <a:pPr algn="just">
              <a:lnSpc>
                <a:spcPts val="4360"/>
              </a:lnSpc>
            </a:pPr>
            <a:r>
              <a:rPr lang="en-US" sz="3633" spc="-72">
                <a:solidFill>
                  <a:srgbClr val="FFFFFE"/>
                </a:solidFill>
                <a:latin typeface="Open Sauce"/>
                <a:ea typeface="Open Sauce"/>
                <a:cs typeface="Open Sauce"/>
                <a:sym typeface="Open Sauce"/>
              </a:rPr>
              <a:t>   Test case overview -   Cart page </a:t>
            </a:r>
          </a:p>
          <a:p>
            <a:pPr algn="just" marL="655006" indent="-327503" lvl="1">
              <a:lnSpc>
                <a:spcPts val="3640"/>
              </a:lnSpc>
              <a:buFont typeface="Arial"/>
              <a:buChar char="•"/>
            </a:pPr>
            <a:r>
              <a:rPr lang="en-US" sz="3033" spc="-60">
                <a:solidFill>
                  <a:srgbClr val="FFFFFE"/>
                </a:solidFill>
                <a:latin typeface="Open Sauce"/>
                <a:ea typeface="Open Sauce"/>
                <a:cs typeface="Open Sauce"/>
                <a:sym typeface="Open Sauce"/>
              </a:rPr>
              <a:t>Displays all items added by the user before checkout.</a:t>
            </a:r>
          </a:p>
          <a:p>
            <a:pPr algn="just" marL="655006" indent="-327503" lvl="1">
              <a:lnSpc>
                <a:spcPts val="3640"/>
              </a:lnSpc>
              <a:buFont typeface="Arial"/>
              <a:buChar char="•"/>
            </a:pPr>
            <a:r>
              <a:rPr lang="en-US" sz="3033" spc="-60">
                <a:solidFill>
                  <a:srgbClr val="FFFFFE"/>
                </a:solidFill>
                <a:latin typeface="Open Sauce"/>
                <a:ea typeface="Open Sauce"/>
                <a:cs typeface="Open Sauce"/>
                <a:sym typeface="Open Sauce"/>
              </a:rPr>
              <a:t>Shows product image, name, unit price, quantity, and total per item.</a:t>
            </a:r>
          </a:p>
          <a:p>
            <a:pPr algn="just" marL="655006" indent="-327503" lvl="1">
              <a:lnSpc>
                <a:spcPts val="3640"/>
              </a:lnSpc>
              <a:buFont typeface="Arial"/>
              <a:buChar char="•"/>
            </a:pPr>
            <a:r>
              <a:rPr lang="en-US" sz="3033" spc="-60">
                <a:solidFill>
                  <a:srgbClr val="FFFFFE"/>
                </a:solidFill>
                <a:latin typeface="Open Sauce"/>
                <a:ea typeface="Open Sauce"/>
                <a:cs typeface="Open Sauce"/>
                <a:sym typeface="Open Sauce"/>
              </a:rPr>
              <a:t>Allows updating item quantity </a:t>
            </a:r>
          </a:p>
          <a:p>
            <a:pPr algn="just" marL="655006" indent="-327503" lvl="1">
              <a:lnSpc>
                <a:spcPts val="3640"/>
              </a:lnSpc>
              <a:buFont typeface="Arial"/>
              <a:buChar char="•"/>
            </a:pPr>
            <a:r>
              <a:rPr lang="en-US" sz="3033" spc="-60">
                <a:solidFill>
                  <a:srgbClr val="FFFFFE"/>
                </a:solidFill>
                <a:latin typeface="Open Sauce"/>
                <a:ea typeface="Open Sauce"/>
                <a:cs typeface="Open Sauce"/>
                <a:sym typeface="Open Sauce"/>
              </a:rPr>
              <a:t>Provides a full cart summary including subtotal and total amount.</a:t>
            </a:r>
          </a:p>
          <a:p>
            <a:pPr algn="just" marL="655006" indent="-327503" lvl="1">
              <a:lnSpc>
                <a:spcPts val="3640"/>
              </a:lnSpc>
              <a:buFont typeface="Arial"/>
              <a:buChar char="•"/>
            </a:pPr>
            <a:r>
              <a:rPr lang="en-US" sz="3033" spc="-60">
                <a:solidFill>
                  <a:srgbClr val="FFFFFE"/>
                </a:solidFill>
                <a:latin typeface="Open Sauce"/>
                <a:ea typeface="Open Sauce"/>
                <a:cs typeface="Open Sauce"/>
                <a:sym typeface="Open Sauce"/>
              </a:rPr>
              <a:t>Contains the “Proceed to Checkout” button to move to the next step.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10800000">
            <a:off x="16466331" y="5143500"/>
            <a:ext cx="1821669" cy="4114800"/>
            <a:chOff x="0" y="0"/>
            <a:chExt cx="479781" cy="1083733"/>
          </a:xfrm>
        </p:grpSpPr>
        <p:sp>
          <p:nvSpPr>
            <p:cNvPr name="Freeform 4" id="4"/>
            <p:cNvSpPr/>
            <p:nvPr/>
          </p:nvSpPr>
          <p:spPr>
            <a:xfrm flipH="false" flipV="false" rot="0">
              <a:off x="0" y="0"/>
              <a:ext cx="479781" cy="1083733"/>
            </a:xfrm>
            <a:custGeom>
              <a:avLst/>
              <a:gdLst/>
              <a:ahLst/>
              <a:cxnLst/>
              <a:rect r="r" b="b" t="t" l="l"/>
              <a:pathLst>
                <a:path h="1083733" w="479781">
                  <a:moveTo>
                    <a:pt x="0" y="0"/>
                  </a:moveTo>
                  <a:lnTo>
                    <a:pt x="479781" y="0"/>
                  </a:lnTo>
                  <a:lnTo>
                    <a:pt x="479781" y="1083733"/>
                  </a:lnTo>
                  <a:lnTo>
                    <a:pt x="0" y="1083733"/>
                  </a:lnTo>
                  <a:close/>
                </a:path>
              </a:pathLst>
            </a:custGeom>
            <a:gradFill rotWithShape="true">
              <a:gsLst>
                <a:gs pos="0">
                  <a:srgbClr val="3E9D81">
                    <a:alpha val="100000"/>
                  </a:srgbClr>
                </a:gs>
                <a:gs pos="100000">
                  <a:srgbClr val="3E9D81">
                    <a:alpha val="0"/>
                  </a:srgbClr>
                </a:gs>
              </a:gsLst>
              <a:lin ang="0"/>
            </a:gradFill>
          </p:spPr>
        </p:sp>
        <p:sp>
          <p:nvSpPr>
            <p:cNvPr name="TextBox 5" id="5"/>
            <p:cNvSpPr txBox="true"/>
            <p:nvPr/>
          </p:nvSpPr>
          <p:spPr>
            <a:xfrm>
              <a:off x="0" y="-28575"/>
              <a:ext cx="479781" cy="1112308"/>
            </a:xfrm>
            <a:prstGeom prst="rect">
              <a:avLst/>
            </a:prstGeom>
          </p:spPr>
          <p:txBody>
            <a:bodyPr anchor="ctr" rtlCol="false" tIns="50800" lIns="50800" bIns="50800" rIns="50800"/>
            <a:lstStyle/>
            <a:p>
              <a:pPr algn="ctr">
                <a:lnSpc>
                  <a:spcPts val="1960"/>
                </a:lnSpc>
              </a:pPr>
            </a:p>
          </p:txBody>
        </p:sp>
      </p:grpSp>
      <p:sp>
        <p:nvSpPr>
          <p:cNvPr name="TextBox 6" id="6"/>
          <p:cNvSpPr txBox="true"/>
          <p:nvPr/>
        </p:nvSpPr>
        <p:spPr>
          <a:xfrm rot="0">
            <a:off x="1172982" y="1105064"/>
            <a:ext cx="10173007" cy="1685494"/>
          </a:xfrm>
          <a:prstGeom prst="rect">
            <a:avLst/>
          </a:prstGeom>
        </p:spPr>
        <p:txBody>
          <a:bodyPr anchor="t" rtlCol="false" tIns="0" lIns="0" bIns="0" rIns="0">
            <a:spAutoFit/>
          </a:bodyPr>
          <a:lstStyle/>
          <a:p>
            <a:pPr algn="l">
              <a:lnSpc>
                <a:spcPts val="12497"/>
              </a:lnSpc>
            </a:pPr>
            <a:r>
              <a:rPr lang="en-US" sz="13155" i="true" spc="-526">
                <a:solidFill>
                  <a:srgbClr val="8AB2A6"/>
                </a:solidFill>
                <a:latin typeface="Anton Italics"/>
                <a:ea typeface="Anton Italics"/>
                <a:cs typeface="Anton Italics"/>
                <a:sym typeface="Anton Italics"/>
              </a:rPr>
              <a:t>TEAM MEMBERS</a:t>
            </a:r>
          </a:p>
        </p:txBody>
      </p:sp>
      <p:sp>
        <p:nvSpPr>
          <p:cNvPr name="Freeform 7" id="7"/>
          <p:cNvSpPr/>
          <p:nvPr/>
        </p:nvSpPr>
        <p:spPr>
          <a:xfrm flipH="false" flipV="false" rot="0">
            <a:off x="8977041" y="3369295"/>
            <a:ext cx="726809" cy="726809"/>
          </a:xfrm>
          <a:custGeom>
            <a:avLst/>
            <a:gdLst/>
            <a:ahLst/>
            <a:cxnLst/>
            <a:rect r="r" b="b" t="t" l="l"/>
            <a:pathLst>
              <a:path h="726809" w="726809">
                <a:moveTo>
                  <a:pt x="0" y="0"/>
                </a:moveTo>
                <a:lnTo>
                  <a:pt x="726809" y="0"/>
                </a:lnTo>
                <a:lnTo>
                  <a:pt x="726809" y="726808"/>
                </a:lnTo>
                <a:lnTo>
                  <a:pt x="0" y="7268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9821715" y="2224176"/>
            <a:ext cx="7555450" cy="7034124"/>
            <a:chOff x="0" y="0"/>
            <a:chExt cx="6350000" cy="5911850"/>
          </a:xfrm>
        </p:grpSpPr>
        <p:sp>
          <p:nvSpPr>
            <p:cNvPr name="Freeform 9" id="9"/>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5"/>
              <a:stretch>
                <a:fillRect l="0" t="0" r="-39771" b="0"/>
              </a:stretch>
            </a:blipFill>
          </p:spPr>
        </p:sp>
      </p:grpSp>
      <p:grpSp>
        <p:nvGrpSpPr>
          <p:cNvPr name="Group 10" id="10"/>
          <p:cNvGrpSpPr/>
          <p:nvPr/>
        </p:nvGrpSpPr>
        <p:grpSpPr>
          <a:xfrm rot="0">
            <a:off x="1028700" y="4332854"/>
            <a:ext cx="6894504" cy="4345736"/>
            <a:chOff x="0" y="0"/>
            <a:chExt cx="1298415" cy="818414"/>
          </a:xfrm>
        </p:grpSpPr>
        <p:sp>
          <p:nvSpPr>
            <p:cNvPr name="Freeform 11" id="11"/>
            <p:cNvSpPr/>
            <p:nvPr/>
          </p:nvSpPr>
          <p:spPr>
            <a:xfrm flipH="false" flipV="false" rot="0">
              <a:off x="0" y="0"/>
              <a:ext cx="1298415" cy="818414"/>
            </a:xfrm>
            <a:custGeom>
              <a:avLst/>
              <a:gdLst/>
              <a:ahLst/>
              <a:cxnLst/>
              <a:rect r="r" b="b" t="t" l="l"/>
              <a:pathLst>
                <a:path h="818414" w="1298415">
                  <a:moveTo>
                    <a:pt x="1298415" y="57269"/>
                  </a:moveTo>
                  <a:lnTo>
                    <a:pt x="1298415" y="761146"/>
                  </a:lnTo>
                  <a:cubicBezTo>
                    <a:pt x="1298415" y="776334"/>
                    <a:pt x="1292381" y="790901"/>
                    <a:pt x="1281641" y="801641"/>
                  </a:cubicBezTo>
                  <a:cubicBezTo>
                    <a:pt x="1270901" y="812380"/>
                    <a:pt x="1256335" y="818414"/>
                    <a:pt x="1241146" y="818414"/>
                  </a:cubicBezTo>
                  <a:lnTo>
                    <a:pt x="57269" y="818414"/>
                  </a:lnTo>
                  <a:cubicBezTo>
                    <a:pt x="25640" y="818414"/>
                    <a:pt x="0" y="792774"/>
                    <a:pt x="0" y="761146"/>
                  </a:cubicBezTo>
                  <a:lnTo>
                    <a:pt x="0" y="57269"/>
                  </a:lnTo>
                  <a:cubicBezTo>
                    <a:pt x="0" y="42080"/>
                    <a:pt x="6034" y="27513"/>
                    <a:pt x="16774" y="16774"/>
                  </a:cubicBezTo>
                  <a:cubicBezTo>
                    <a:pt x="27513" y="6034"/>
                    <a:pt x="42080" y="0"/>
                    <a:pt x="57269" y="0"/>
                  </a:cubicBezTo>
                  <a:lnTo>
                    <a:pt x="1241146" y="0"/>
                  </a:lnTo>
                  <a:cubicBezTo>
                    <a:pt x="1272775" y="0"/>
                    <a:pt x="1298415" y="25640"/>
                    <a:pt x="1298415" y="57269"/>
                  </a:cubicBezTo>
                  <a:close/>
                </a:path>
              </a:pathLst>
            </a:custGeom>
            <a:solidFill>
              <a:srgbClr val="000000">
                <a:alpha val="0"/>
              </a:srgbClr>
            </a:solidFill>
            <a:ln w="19050" cap="rnd">
              <a:solidFill>
                <a:srgbClr val="8AB2A6"/>
              </a:solidFill>
              <a:prstDash val="solid"/>
              <a:round/>
            </a:ln>
          </p:spPr>
        </p:sp>
        <p:sp>
          <p:nvSpPr>
            <p:cNvPr name="TextBox 12" id="12"/>
            <p:cNvSpPr txBox="true"/>
            <p:nvPr/>
          </p:nvSpPr>
          <p:spPr>
            <a:xfrm>
              <a:off x="0" y="0"/>
              <a:ext cx="1298415" cy="818414"/>
            </a:xfrm>
            <a:prstGeom prst="rect">
              <a:avLst/>
            </a:prstGeom>
          </p:spPr>
          <p:txBody>
            <a:bodyPr anchor="ctr" rtlCol="false" tIns="50800" lIns="50800" bIns="50800" rIns="50800"/>
            <a:lstStyle/>
            <a:p>
              <a:pPr algn="ctr">
                <a:lnSpc>
                  <a:spcPts val="1680"/>
                </a:lnSpc>
              </a:pPr>
            </a:p>
          </p:txBody>
        </p:sp>
      </p:grpSp>
      <p:sp>
        <p:nvSpPr>
          <p:cNvPr name="TextBox 13" id="13"/>
          <p:cNvSpPr txBox="true"/>
          <p:nvPr/>
        </p:nvSpPr>
        <p:spPr>
          <a:xfrm rot="0">
            <a:off x="1392104" y="4912564"/>
            <a:ext cx="7948341" cy="3766025"/>
          </a:xfrm>
          <a:prstGeom prst="rect">
            <a:avLst/>
          </a:prstGeom>
        </p:spPr>
        <p:txBody>
          <a:bodyPr anchor="t" rtlCol="false" tIns="0" lIns="0" bIns="0" rIns="0">
            <a:spAutoFit/>
          </a:bodyPr>
          <a:lstStyle/>
          <a:p>
            <a:pPr algn="l">
              <a:lnSpc>
                <a:spcPts val="4962"/>
              </a:lnSpc>
            </a:pPr>
            <a:r>
              <a:rPr lang="en-US" sz="4135" i="true" spc="-82">
                <a:solidFill>
                  <a:srgbClr val="FFFFFF"/>
                </a:solidFill>
                <a:latin typeface="Anton Italics"/>
                <a:ea typeface="Anton Italics"/>
                <a:cs typeface="Anton Italics"/>
                <a:sym typeface="Anton Italics"/>
              </a:rPr>
              <a:t>▪︎ MAHMOUD KHALED HEGAZY</a:t>
            </a:r>
          </a:p>
          <a:p>
            <a:pPr algn="l">
              <a:lnSpc>
                <a:spcPts val="4962"/>
              </a:lnSpc>
            </a:pPr>
            <a:r>
              <a:rPr lang="en-US" sz="4135" i="true" spc="-82">
                <a:solidFill>
                  <a:srgbClr val="FFFFFF"/>
                </a:solidFill>
                <a:latin typeface="Anton Italics"/>
                <a:ea typeface="Anton Italics"/>
                <a:cs typeface="Anton Italics"/>
                <a:sym typeface="Anton Italics"/>
              </a:rPr>
              <a:t>▪︎ EZZAT ADEL EZZAT</a:t>
            </a:r>
          </a:p>
          <a:p>
            <a:pPr algn="l">
              <a:lnSpc>
                <a:spcPts val="4962"/>
              </a:lnSpc>
            </a:pPr>
            <a:r>
              <a:rPr lang="en-US" sz="4135" i="true" spc="-82">
                <a:solidFill>
                  <a:srgbClr val="FFFFFF"/>
                </a:solidFill>
                <a:latin typeface="Anton Italics"/>
                <a:ea typeface="Anton Italics"/>
                <a:cs typeface="Anton Italics"/>
                <a:sym typeface="Anton Italics"/>
              </a:rPr>
              <a:t>▪︎ JANA AYMAN HAZEM</a:t>
            </a:r>
          </a:p>
          <a:p>
            <a:pPr algn="l">
              <a:lnSpc>
                <a:spcPts val="4962"/>
              </a:lnSpc>
            </a:pPr>
            <a:r>
              <a:rPr lang="en-US" sz="4135" i="true" spc="-82">
                <a:solidFill>
                  <a:srgbClr val="FFFFFF"/>
                </a:solidFill>
                <a:latin typeface="Anton Italics"/>
                <a:ea typeface="Anton Italics"/>
                <a:cs typeface="Anton Italics"/>
                <a:sym typeface="Anton Italics"/>
              </a:rPr>
              <a:t>▪︎ HAGER WAHEED AHMED</a:t>
            </a:r>
          </a:p>
          <a:p>
            <a:pPr algn="l">
              <a:lnSpc>
                <a:spcPts val="4962"/>
              </a:lnSpc>
            </a:pPr>
            <a:r>
              <a:rPr lang="en-US" sz="4135" i="true" spc="-82">
                <a:solidFill>
                  <a:srgbClr val="FFFFFF"/>
                </a:solidFill>
                <a:latin typeface="Anton Italics"/>
                <a:ea typeface="Anton Italics"/>
                <a:cs typeface="Anton Italics"/>
                <a:sym typeface="Anton Italics"/>
              </a:rPr>
              <a:t>▪︎ MOHAMED WAHID MOHAMED</a:t>
            </a:r>
          </a:p>
          <a:p>
            <a:pPr algn="l">
              <a:lnSpc>
                <a:spcPts val="4962"/>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729894" y="3420433"/>
            <a:ext cx="9418843" cy="6358480"/>
            <a:chOff x="0" y="0"/>
            <a:chExt cx="1521462" cy="1027108"/>
          </a:xfrm>
        </p:grpSpPr>
        <p:sp>
          <p:nvSpPr>
            <p:cNvPr name="Freeform 4" id="4"/>
            <p:cNvSpPr/>
            <p:nvPr/>
          </p:nvSpPr>
          <p:spPr>
            <a:xfrm flipH="false" flipV="false" rot="0">
              <a:off x="0" y="0"/>
              <a:ext cx="1521462" cy="1027108"/>
            </a:xfrm>
            <a:custGeom>
              <a:avLst/>
              <a:gdLst/>
              <a:ahLst/>
              <a:cxnLst/>
              <a:rect r="r" b="b" t="t" l="l"/>
              <a:pathLst>
                <a:path h="1027108" w="1521462">
                  <a:moveTo>
                    <a:pt x="1521462" y="41920"/>
                  </a:moveTo>
                  <a:lnTo>
                    <a:pt x="1521462" y="985188"/>
                  </a:lnTo>
                  <a:cubicBezTo>
                    <a:pt x="1521462" y="1008340"/>
                    <a:pt x="1502694" y="1027108"/>
                    <a:pt x="1479542" y="1027108"/>
                  </a:cubicBezTo>
                  <a:lnTo>
                    <a:pt x="41920" y="1027108"/>
                  </a:lnTo>
                  <a:cubicBezTo>
                    <a:pt x="18768" y="1027108"/>
                    <a:pt x="0" y="1008340"/>
                    <a:pt x="0" y="985188"/>
                  </a:cubicBezTo>
                  <a:lnTo>
                    <a:pt x="0" y="41920"/>
                  </a:lnTo>
                  <a:cubicBezTo>
                    <a:pt x="0" y="18768"/>
                    <a:pt x="18768" y="0"/>
                    <a:pt x="41920" y="0"/>
                  </a:cubicBezTo>
                  <a:lnTo>
                    <a:pt x="1479542" y="0"/>
                  </a:lnTo>
                  <a:cubicBezTo>
                    <a:pt x="1502694" y="0"/>
                    <a:pt x="1521462" y="18768"/>
                    <a:pt x="1521462" y="41920"/>
                  </a:cubicBezTo>
                  <a:close/>
                </a:path>
              </a:pathLst>
            </a:custGeom>
            <a:solidFill>
              <a:srgbClr val="000000">
                <a:alpha val="0"/>
              </a:srgbClr>
            </a:solidFill>
            <a:ln w="19050" cap="rnd">
              <a:solidFill>
                <a:srgbClr val="FF840F"/>
              </a:solidFill>
              <a:prstDash val="solid"/>
              <a:round/>
            </a:ln>
          </p:spPr>
        </p:sp>
        <p:sp>
          <p:nvSpPr>
            <p:cNvPr name="TextBox 5" id="5"/>
            <p:cNvSpPr txBox="true"/>
            <p:nvPr/>
          </p:nvSpPr>
          <p:spPr>
            <a:xfrm>
              <a:off x="0" y="0"/>
              <a:ext cx="1521462" cy="1027108"/>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5475013"/>
            <a:ext cx="2894909" cy="4811987"/>
            <a:chOff x="0" y="0"/>
            <a:chExt cx="762445" cy="1267355"/>
          </a:xfrm>
        </p:grpSpPr>
        <p:sp>
          <p:nvSpPr>
            <p:cNvPr name="Freeform 7" id="7"/>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FE980F">
                    <a:alpha val="62000"/>
                  </a:srgbClr>
                </a:gs>
                <a:gs pos="100000">
                  <a:srgbClr val="3E9D81">
                    <a:alpha val="0"/>
                  </a:srgbClr>
                </a:gs>
              </a:gsLst>
              <a:lin ang="0"/>
            </a:gradFill>
          </p:spPr>
        </p:sp>
        <p:sp>
          <p:nvSpPr>
            <p:cNvPr name="TextBox 8" id="8"/>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028700" y="5474162"/>
            <a:ext cx="7100676" cy="6419011"/>
            <a:chOff x="0" y="0"/>
            <a:chExt cx="6350000" cy="5740400"/>
          </a:xfrm>
        </p:grpSpPr>
        <p:sp>
          <p:nvSpPr>
            <p:cNvPr name="Freeform 10" id="10"/>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2420" t="0" r="-2420" b="0"/>
              </a:stretch>
            </a:blipFill>
          </p:spPr>
        </p:sp>
      </p:grpSp>
      <p:sp>
        <p:nvSpPr>
          <p:cNvPr name="Freeform 11" id="11"/>
          <p:cNvSpPr/>
          <p:nvPr/>
        </p:nvSpPr>
        <p:spPr>
          <a:xfrm flipH="false" flipV="false" rot="0">
            <a:off x="13623478" y="1656336"/>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134436" y="1084030"/>
            <a:ext cx="8009564" cy="1369818"/>
          </a:xfrm>
          <a:prstGeom prst="rect">
            <a:avLst/>
          </a:prstGeom>
        </p:spPr>
        <p:txBody>
          <a:bodyPr anchor="t" rtlCol="false" tIns="0" lIns="0" bIns="0" rIns="0">
            <a:spAutoFit/>
          </a:bodyPr>
          <a:lstStyle/>
          <a:p>
            <a:pPr algn="l">
              <a:lnSpc>
                <a:spcPts val="10167"/>
              </a:lnSpc>
            </a:pPr>
            <a:r>
              <a:rPr lang="en-US" sz="10702" i="true" spc="-428">
                <a:solidFill>
                  <a:srgbClr val="FF840F"/>
                </a:solidFill>
                <a:latin typeface="Anton Italics"/>
                <a:ea typeface="Anton Italics"/>
                <a:cs typeface="Anton Italics"/>
                <a:sym typeface="Anton Italics"/>
              </a:rPr>
              <a:t>PAYMENT PAGE</a:t>
            </a:r>
          </a:p>
        </p:txBody>
      </p:sp>
      <p:sp>
        <p:nvSpPr>
          <p:cNvPr name="TextBox 13" id="13"/>
          <p:cNvSpPr txBox="true"/>
          <p:nvPr/>
        </p:nvSpPr>
        <p:spPr>
          <a:xfrm rot="0">
            <a:off x="8729894" y="3759285"/>
            <a:ext cx="9418843" cy="5255296"/>
          </a:xfrm>
          <a:prstGeom prst="rect">
            <a:avLst/>
          </a:prstGeom>
        </p:spPr>
        <p:txBody>
          <a:bodyPr anchor="t" rtlCol="false" tIns="0" lIns="0" bIns="0" rIns="0">
            <a:spAutoFit/>
          </a:bodyPr>
          <a:lstStyle/>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The Payment Page is the final step of the checkout process on Automation Exercise.</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This page is critical for validating user input and ensuring secure payment processing.</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it allows the user to enter payment details after confirming the cart and shipping information.</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The main purpose of this page is to securely collect card information (name, number, CVC, expiration).</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a successful submission should complete the order and redirect to the confirmation page.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8642711" y="376564"/>
            <a:ext cx="9418843" cy="9658122"/>
            <a:chOff x="0" y="0"/>
            <a:chExt cx="1521462" cy="1560111"/>
          </a:xfrm>
        </p:grpSpPr>
        <p:sp>
          <p:nvSpPr>
            <p:cNvPr name="Freeform 4" id="4"/>
            <p:cNvSpPr/>
            <p:nvPr/>
          </p:nvSpPr>
          <p:spPr>
            <a:xfrm flipH="false" flipV="false" rot="0">
              <a:off x="0" y="0"/>
              <a:ext cx="1521462" cy="1560111"/>
            </a:xfrm>
            <a:custGeom>
              <a:avLst/>
              <a:gdLst/>
              <a:ahLst/>
              <a:cxnLst/>
              <a:rect r="r" b="b" t="t" l="l"/>
              <a:pathLst>
                <a:path h="1560111" w="1521462">
                  <a:moveTo>
                    <a:pt x="1521462" y="41920"/>
                  </a:moveTo>
                  <a:lnTo>
                    <a:pt x="1521462" y="1518191"/>
                  </a:lnTo>
                  <a:cubicBezTo>
                    <a:pt x="1521462" y="1529309"/>
                    <a:pt x="1517045" y="1539972"/>
                    <a:pt x="1509184" y="1547833"/>
                  </a:cubicBezTo>
                  <a:cubicBezTo>
                    <a:pt x="1501322" y="1555695"/>
                    <a:pt x="1490660" y="1560111"/>
                    <a:pt x="1479542" y="1560111"/>
                  </a:cubicBezTo>
                  <a:lnTo>
                    <a:pt x="41920" y="1560111"/>
                  </a:lnTo>
                  <a:cubicBezTo>
                    <a:pt x="18768" y="1560111"/>
                    <a:pt x="0" y="1541343"/>
                    <a:pt x="0" y="1518191"/>
                  </a:cubicBezTo>
                  <a:lnTo>
                    <a:pt x="0" y="41920"/>
                  </a:lnTo>
                  <a:cubicBezTo>
                    <a:pt x="0" y="18768"/>
                    <a:pt x="18768" y="0"/>
                    <a:pt x="41920" y="0"/>
                  </a:cubicBezTo>
                  <a:lnTo>
                    <a:pt x="1479542" y="0"/>
                  </a:lnTo>
                  <a:cubicBezTo>
                    <a:pt x="1502694" y="0"/>
                    <a:pt x="1521462" y="18768"/>
                    <a:pt x="1521462" y="41920"/>
                  </a:cubicBezTo>
                  <a:close/>
                </a:path>
              </a:pathLst>
            </a:custGeom>
            <a:solidFill>
              <a:srgbClr val="000000">
                <a:alpha val="0"/>
              </a:srgbClr>
            </a:solidFill>
            <a:ln w="19050" cap="rnd">
              <a:solidFill>
                <a:srgbClr val="FF840F"/>
              </a:solidFill>
              <a:prstDash val="solid"/>
              <a:round/>
            </a:ln>
          </p:spPr>
        </p:sp>
        <p:sp>
          <p:nvSpPr>
            <p:cNvPr name="TextBox 5" id="5"/>
            <p:cNvSpPr txBox="true"/>
            <p:nvPr/>
          </p:nvSpPr>
          <p:spPr>
            <a:xfrm>
              <a:off x="0" y="0"/>
              <a:ext cx="1521462" cy="1560111"/>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0" y="5475013"/>
            <a:ext cx="2894909" cy="4811987"/>
            <a:chOff x="0" y="0"/>
            <a:chExt cx="762445" cy="1267355"/>
          </a:xfrm>
        </p:grpSpPr>
        <p:sp>
          <p:nvSpPr>
            <p:cNvPr name="Freeform 7" id="7"/>
            <p:cNvSpPr/>
            <p:nvPr/>
          </p:nvSpPr>
          <p:spPr>
            <a:xfrm flipH="false" flipV="false" rot="0">
              <a:off x="0" y="0"/>
              <a:ext cx="762445" cy="1267355"/>
            </a:xfrm>
            <a:custGeom>
              <a:avLst/>
              <a:gdLst/>
              <a:ahLst/>
              <a:cxnLst/>
              <a:rect r="r" b="b" t="t" l="l"/>
              <a:pathLst>
                <a:path h="1267355" w="762445">
                  <a:moveTo>
                    <a:pt x="0" y="0"/>
                  </a:moveTo>
                  <a:lnTo>
                    <a:pt x="762445" y="0"/>
                  </a:lnTo>
                  <a:lnTo>
                    <a:pt x="762445" y="1267355"/>
                  </a:lnTo>
                  <a:lnTo>
                    <a:pt x="0" y="1267355"/>
                  </a:lnTo>
                  <a:close/>
                </a:path>
              </a:pathLst>
            </a:custGeom>
            <a:gradFill rotWithShape="true">
              <a:gsLst>
                <a:gs pos="0">
                  <a:srgbClr val="FE980F">
                    <a:alpha val="62000"/>
                  </a:srgbClr>
                </a:gs>
                <a:gs pos="100000">
                  <a:srgbClr val="3E9D81">
                    <a:alpha val="0"/>
                  </a:srgbClr>
                </a:gs>
              </a:gsLst>
              <a:lin ang="0"/>
            </a:gradFill>
          </p:spPr>
        </p:sp>
        <p:sp>
          <p:nvSpPr>
            <p:cNvPr name="TextBox 8" id="8"/>
            <p:cNvSpPr txBox="true"/>
            <p:nvPr/>
          </p:nvSpPr>
          <p:spPr>
            <a:xfrm>
              <a:off x="0" y="-28575"/>
              <a:ext cx="762445" cy="1295930"/>
            </a:xfrm>
            <a:prstGeom prst="rect">
              <a:avLst/>
            </a:prstGeom>
          </p:spPr>
          <p:txBody>
            <a:bodyPr anchor="ctr" rtlCol="false" tIns="50800" lIns="50800" bIns="50800" rIns="50800"/>
            <a:lstStyle/>
            <a:p>
              <a:pPr algn="ctr">
                <a:lnSpc>
                  <a:spcPts val="1960"/>
                </a:lnSpc>
              </a:pPr>
            </a:p>
          </p:txBody>
        </p:sp>
      </p:grpSp>
      <p:sp>
        <p:nvSpPr>
          <p:cNvPr name="Freeform 9" id="9"/>
          <p:cNvSpPr/>
          <p:nvPr/>
        </p:nvSpPr>
        <p:spPr>
          <a:xfrm flipH="false" flipV="false" rot="0">
            <a:off x="1028700" y="2845414"/>
            <a:ext cx="6724875" cy="5259197"/>
          </a:xfrm>
          <a:custGeom>
            <a:avLst/>
            <a:gdLst/>
            <a:ahLst/>
            <a:cxnLst/>
            <a:rect r="r" b="b" t="t" l="l"/>
            <a:pathLst>
              <a:path h="5259197" w="6724875">
                <a:moveTo>
                  <a:pt x="0" y="0"/>
                </a:moveTo>
                <a:lnTo>
                  <a:pt x="6724875" y="0"/>
                </a:lnTo>
                <a:lnTo>
                  <a:pt x="6724875" y="5259197"/>
                </a:lnTo>
                <a:lnTo>
                  <a:pt x="0" y="5259197"/>
                </a:lnTo>
                <a:lnTo>
                  <a:pt x="0" y="0"/>
                </a:lnTo>
                <a:close/>
              </a:path>
            </a:pathLst>
          </a:custGeom>
          <a:blipFill>
            <a:blip r:embed="rId3"/>
            <a:stretch>
              <a:fillRect l="0" t="0" r="0" b="0"/>
            </a:stretch>
          </a:blipFill>
        </p:spPr>
      </p:sp>
      <p:sp>
        <p:nvSpPr>
          <p:cNvPr name="TextBox 10" id="10"/>
          <p:cNvSpPr txBox="true"/>
          <p:nvPr/>
        </p:nvSpPr>
        <p:spPr>
          <a:xfrm rot="0">
            <a:off x="1134436" y="1084030"/>
            <a:ext cx="8009564" cy="1369818"/>
          </a:xfrm>
          <a:prstGeom prst="rect">
            <a:avLst/>
          </a:prstGeom>
        </p:spPr>
        <p:txBody>
          <a:bodyPr anchor="t" rtlCol="false" tIns="0" lIns="0" bIns="0" rIns="0">
            <a:spAutoFit/>
          </a:bodyPr>
          <a:lstStyle/>
          <a:p>
            <a:pPr algn="l">
              <a:lnSpc>
                <a:spcPts val="10167"/>
              </a:lnSpc>
            </a:pPr>
            <a:r>
              <a:rPr lang="en-US" sz="10702" i="true" spc="-428">
                <a:solidFill>
                  <a:srgbClr val="FF840F"/>
                </a:solidFill>
                <a:latin typeface="Anton Italics"/>
                <a:ea typeface="Anton Italics"/>
                <a:cs typeface="Anton Italics"/>
                <a:sym typeface="Anton Italics"/>
              </a:rPr>
              <a:t>PAYMENT PAGE</a:t>
            </a:r>
          </a:p>
        </p:txBody>
      </p:sp>
      <p:sp>
        <p:nvSpPr>
          <p:cNvPr name="TextBox 11" id="11"/>
          <p:cNvSpPr txBox="true"/>
          <p:nvPr/>
        </p:nvSpPr>
        <p:spPr>
          <a:xfrm rot="0">
            <a:off x="8604611" y="1621301"/>
            <a:ext cx="9418843" cy="7883222"/>
          </a:xfrm>
          <a:prstGeom prst="rect">
            <a:avLst/>
          </a:prstGeom>
        </p:spPr>
        <p:txBody>
          <a:bodyPr anchor="t" rtlCol="false" tIns="0" lIns="0" bIns="0" rIns="0">
            <a:spAutoFit/>
          </a:bodyPr>
          <a:lstStyle/>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1. Positive Test:</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Enter valid card , Confirm Order and Click Pay Order should be placed successfully.</a:t>
            </a:r>
          </a:p>
          <a:p>
            <a:pPr algn="l">
              <a:lnSpc>
                <a:spcPts val="3507"/>
              </a:lnSpc>
            </a:pP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2. Negative Tests:</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Leave one or more fields empty Error message should appear.</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Enter invalid card number (wrong length/characters) → Should show validation error.</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Enter expired date Payment should be rejected.</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Enter invalid CVC → Should show a. error.</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Test error messages displayed for wrong or malformed card details.</a:t>
            </a:r>
          </a:p>
          <a:p>
            <a:pPr algn="l">
              <a:lnSpc>
                <a:spcPts val="3507"/>
              </a:lnSpc>
            </a:pP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3. UI/Functional Checks:</a:t>
            </a:r>
          </a:p>
          <a:p>
            <a:pPr algn="l" marL="587049" indent="-293525" lvl="1">
              <a:lnSpc>
                <a:spcPts val="3507"/>
              </a:lnSpc>
              <a:buFont typeface="Arial"/>
              <a:buChar char="•"/>
            </a:pPr>
            <a:r>
              <a:rPr lang="en-US" sz="2719" spc="184">
                <a:solidFill>
                  <a:srgbClr val="FFFFFF"/>
                </a:solidFill>
                <a:latin typeface="Open Sauce"/>
                <a:ea typeface="Open Sauce"/>
                <a:cs typeface="Open Sauce"/>
                <a:sym typeface="Open Sauce"/>
              </a:rPr>
              <a:t>Payment button is clickable and responsive</a:t>
            </a:r>
          </a:p>
        </p:txBody>
      </p:sp>
      <p:sp>
        <p:nvSpPr>
          <p:cNvPr name="TextBox 12" id="12"/>
          <p:cNvSpPr txBox="true"/>
          <p:nvPr/>
        </p:nvSpPr>
        <p:spPr>
          <a:xfrm rot="0">
            <a:off x="8870842" y="559636"/>
            <a:ext cx="6084094" cy="852403"/>
          </a:xfrm>
          <a:prstGeom prst="rect">
            <a:avLst/>
          </a:prstGeom>
        </p:spPr>
        <p:txBody>
          <a:bodyPr anchor="t" rtlCol="false" tIns="0" lIns="0" bIns="0" rIns="0">
            <a:spAutoFit/>
          </a:bodyPr>
          <a:lstStyle/>
          <a:p>
            <a:pPr algn="ctr">
              <a:lnSpc>
                <a:spcPts val="7095"/>
              </a:lnSpc>
              <a:spcBef>
                <a:spcPct val="0"/>
              </a:spcBef>
            </a:pPr>
            <a:r>
              <a:rPr lang="en-US" sz="5067">
                <a:solidFill>
                  <a:srgbClr val="FFFFFF"/>
                </a:solidFill>
                <a:latin typeface="Open Sauce Light"/>
                <a:ea typeface="Open Sauce Light"/>
                <a:cs typeface="Open Sauce Light"/>
                <a:sym typeface="Open Sauce Light"/>
              </a:rPr>
              <a:t>test cases overview</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7320555" y="3561434"/>
            <a:ext cx="9938745" cy="1921991"/>
            <a:chOff x="0" y="0"/>
            <a:chExt cx="1651428" cy="319359"/>
          </a:xfrm>
        </p:grpSpPr>
        <p:sp>
          <p:nvSpPr>
            <p:cNvPr name="Freeform 4" id="4"/>
            <p:cNvSpPr/>
            <p:nvPr/>
          </p:nvSpPr>
          <p:spPr>
            <a:xfrm flipH="false" flipV="false" rot="0">
              <a:off x="0" y="0"/>
              <a:ext cx="1651428" cy="319359"/>
            </a:xfrm>
            <a:custGeom>
              <a:avLst/>
              <a:gdLst/>
              <a:ahLst/>
              <a:cxnLst/>
              <a:rect r="r" b="b" t="t" l="l"/>
              <a:pathLst>
                <a:path h="319359" w="1651428">
                  <a:moveTo>
                    <a:pt x="1651428" y="39727"/>
                  </a:moveTo>
                  <a:lnTo>
                    <a:pt x="1651428" y="279632"/>
                  </a:lnTo>
                  <a:cubicBezTo>
                    <a:pt x="1651428" y="290168"/>
                    <a:pt x="1647242" y="300273"/>
                    <a:pt x="1639792" y="307723"/>
                  </a:cubicBezTo>
                  <a:cubicBezTo>
                    <a:pt x="1632342" y="315173"/>
                    <a:pt x="1622237" y="319359"/>
                    <a:pt x="1611701" y="319359"/>
                  </a:cubicBezTo>
                  <a:lnTo>
                    <a:pt x="39727" y="319359"/>
                  </a:lnTo>
                  <a:cubicBezTo>
                    <a:pt x="29191" y="319359"/>
                    <a:pt x="19086" y="315173"/>
                    <a:pt x="11636" y="307723"/>
                  </a:cubicBezTo>
                  <a:cubicBezTo>
                    <a:pt x="4186" y="300273"/>
                    <a:pt x="0" y="290168"/>
                    <a:pt x="0" y="279632"/>
                  </a:cubicBezTo>
                  <a:lnTo>
                    <a:pt x="0" y="39727"/>
                  </a:lnTo>
                  <a:cubicBezTo>
                    <a:pt x="0" y="29191"/>
                    <a:pt x="4186" y="19086"/>
                    <a:pt x="11636" y="11636"/>
                  </a:cubicBezTo>
                  <a:cubicBezTo>
                    <a:pt x="19086" y="4186"/>
                    <a:pt x="29191" y="0"/>
                    <a:pt x="39727" y="0"/>
                  </a:cubicBezTo>
                  <a:lnTo>
                    <a:pt x="1611701" y="0"/>
                  </a:lnTo>
                  <a:cubicBezTo>
                    <a:pt x="1622237" y="0"/>
                    <a:pt x="1632342" y="4186"/>
                    <a:pt x="1639792" y="11636"/>
                  </a:cubicBezTo>
                  <a:cubicBezTo>
                    <a:pt x="1647242" y="19086"/>
                    <a:pt x="1651428" y="29191"/>
                    <a:pt x="1651428" y="39727"/>
                  </a:cubicBezTo>
                  <a:close/>
                </a:path>
              </a:pathLst>
            </a:custGeom>
            <a:gradFill rotWithShape="true">
              <a:gsLst>
                <a:gs pos="0">
                  <a:srgbClr val="FE980F">
                    <a:alpha val="62000"/>
                  </a:srgbClr>
                </a:gs>
                <a:gs pos="100000">
                  <a:srgbClr val="3E9D81">
                    <a:alpha val="0"/>
                  </a:srgbClr>
                </a:gs>
              </a:gsLst>
              <a:lin ang="0"/>
            </a:gradFill>
            <a:ln w="19050" cap="rnd">
              <a:solidFill>
                <a:srgbClr val="8AB2A6"/>
              </a:solidFill>
              <a:prstDash val="solid"/>
              <a:round/>
            </a:ln>
          </p:spPr>
        </p:sp>
        <p:sp>
          <p:nvSpPr>
            <p:cNvPr name="TextBox 5" id="5"/>
            <p:cNvSpPr txBox="true"/>
            <p:nvPr/>
          </p:nvSpPr>
          <p:spPr>
            <a:xfrm>
              <a:off x="0" y="0"/>
              <a:ext cx="1651428" cy="319359"/>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5400000">
            <a:off x="11397189" y="-4076634"/>
            <a:ext cx="1785477" cy="9938745"/>
            <a:chOff x="0" y="0"/>
            <a:chExt cx="470249" cy="2617612"/>
          </a:xfrm>
        </p:grpSpPr>
        <p:sp>
          <p:nvSpPr>
            <p:cNvPr name="Freeform 7" id="7"/>
            <p:cNvSpPr/>
            <p:nvPr/>
          </p:nvSpPr>
          <p:spPr>
            <a:xfrm flipH="false" flipV="false" rot="0">
              <a:off x="0" y="0"/>
              <a:ext cx="470249" cy="2617612"/>
            </a:xfrm>
            <a:custGeom>
              <a:avLst/>
              <a:gdLst/>
              <a:ahLst/>
              <a:cxnLst/>
              <a:rect r="r" b="b" t="t" l="l"/>
              <a:pathLst>
                <a:path h="2617612" w="470249">
                  <a:moveTo>
                    <a:pt x="0" y="0"/>
                  </a:moveTo>
                  <a:lnTo>
                    <a:pt x="470249" y="0"/>
                  </a:lnTo>
                  <a:lnTo>
                    <a:pt x="470249" y="2617612"/>
                  </a:lnTo>
                  <a:lnTo>
                    <a:pt x="0" y="2617612"/>
                  </a:lnTo>
                  <a:close/>
                </a:path>
              </a:pathLst>
            </a:custGeom>
            <a:gradFill rotWithShape="true">
              <a:gsLst>
                <a:gs pos="0">
                  <a:srgbClr val="FE980F">
                    <a:alpha val="62000"/>
                  </a:srgbClr>
                </a:gs>
                <a:gs pos="100000">
                  <a:srgbClr val="3E9D81">
                    <a:alpha val="0"/>
                  </a:srgbClr>
                </a:gs>
              </a:gsLst>
              <a:lin ang="0"/>
            </a:gradFill>
          </p:spPr>
        </p:sp>
        <p:sp>
          <p:nvSpPr>
            <p:cNvPr name="TextBox 8" id="8"/>
            <p:cNvSpPr txBox="true"/>
            <p:nvPr/>
          </p:nvSpPr>
          <p:spPr>
            <a:xfrm>
              <a:off x="0" y="-28575"/>
              <a:ext cx="470249" cy="2646187"/>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7320555" y="892738"/>
            <a:ext cx="10698438" cy="4376887"/>
            <a:chOff x="0" y="0"/>
            <a:chExt cx="8459470" cy="3460892"/>
          </a:xfrm>
        </p:grpSpPr>
        <p:sp>
          <p:nvSpPr>
            <p:cNvPr name="Freeform 10" id="10"/>
            <p:cNvSpPr/>
            <p:nvPr/>
          </p:nvSpPr>
          <p:spPr>
            <a:xfrm flipH="false" flipV="false" rot="0">
              <a:off x="0" y="0"/>
              <a:ext cx="8459470" cy="3459739"/>
            </a:xfrm>
            <a:custGeom>
              <a:avLst/>
              <a:gdLst/>
              <a:ahLst/>
              <a:cxnLst/>
              <a:rect r="r" b="b" t="t" l="l"/>
              <a:pathLst>
                <a:path h="3459739" w="8459470">
                  <a:moveTo>
                    <a:pt x="458470" y="0"/>
                  </a:moveTo>
                  <a:lnTo>
                    <a:pt x="8001000" y="0"/>
                  </a:lnTo>
                  <a:cubicBezTo>
                    <a:pt x="8255000" y="0"/>
                    <a:pt x="8459470" y="186888"/>
                    <a:pt x="8459470" y="416461"/>
                  </a:cubicBezTo>
                  <a:lnTo>
                    <a:pt x="8459470" y="2107684"/>
                  </a:lnTo>
                  <a:cubicBezTo>
                    <a:pt x="8459470" y="2226508"/>
                    <a:pt x="8403590" y="2340717"/>
                    <a:pt x="8304530" y="2419164"/>
                  </a:cubicBezTo>
                  <a:lnTo>
                    <a:pt x="7141210" y="3354759"/>
                  </a:lnTo>
                  <a:cubicBezTo>
                    <a:pt x="7057390" y="3422823"/>
                    <a:pt x="6949440" y="3459739"/>
                    <a:pt x="6836410" y="3459739"/>
                  </a:cubicBezTo>
                  <a:lnTo>
                    <a:pt x="3760470" y="3459739"/>
                  </a:lnTo>
                  <a:cubicBezTo>
                    <a:pt x="3506470" y="3459739"/>
                    <a:pt x="3302000" y="3272851"/>
                    <a:pt x="3302000" y="3043278"/>
                  </a:cubicBezTo>
                  <a:lnTo>
                    <a:pt x="3302000" y="2931376"/>
                  </a:lnTo>
                  <a:cubicBezTo>
                    <a:pt x="3302000" y="2700650"/>
                    <a:pt x="3096260" y="2514915"/>
                    <a:pt x="2843530" y="2514915"/>
                  </a:cubicBezTo>
                  <a:lnTo>
                    <a:pt x="458470" y="2514915"/>
                  </a:lnTo>
                  <a:cubicBezTo>
                    <a:pt x="205740" y="2514915"/>
                    <a:pt x="0" y="2328027"/>
                    <a:pt x="0" y="2098454"/>
                  </a:cubicBezTo>
                  <a:lnTo>
                    <a:pt x="0" y="416461"/>
                  </a:lnTo>
                  <a:cubicBezTo>
                    <a:pt x="0" y="186888"/>
                    <a:pt x="205740" y="0"/>
                    <a:pt x="458470" y="0"/>
                  </a:cubicBezTo>
                  <a:close/>
                </a:path>
              </a:pathLst>
            </a:custGeom>
            <a:blipFill>
              <a:blip r:embed="rId3"/>
              <a:stretch>
                <a:fillRect l="0" t="-5043" r="0" b="-46248"/>
              </a:stretch>
            </a:blipFill>
          </p:spPr>
        </p:sp>
      </p:grpSp>
      <p:sp>
        <p:nvSpPr>
          <p:cNvPr name="TextBox 11" id="11"/>
          <p:cNvSpPr txBox="true"/>
          <p:nvPr/>
        </p:nvSpPr>
        <p:spPr>
          <a:xfrm rot="0">
            <a:off x="642480" y="1219200"/>
            <a:ext cx="5918382" cy="1027470"/>
          </a:xfrm>
          <a:prstGeom prst="rect">
            <a:avLst/>
          </a:prstGeom>
        </p:spPr>
        <p:txBody>
          <a:bodyPr anchor="t" rtlCol="false" tIns="0" lIns="0" bIns="0" rIns="0">
            <a:spAutoFit/>
          </a:bodyPr>
          <a:lstStyle/>
          <a:p>
            <a:pPr algn="l">
              <a:lnSpc>
                <a:spcPts val="7611"/>
              </a:lnSpc>
            </a:pPr>
            <a:r>
              <a:rPr lang="en-US" sz="8011" i="true" spc="-320">
                <a:solidFill>
                  <a:srgbClr val="FF840F"/>
                </a:solidFill>
                <a:latin typeface="Anton Italics"/>
                <a:ea typeface="Anton Italics"/>
                <a:cs typeface="Anton Italics"/>
                <a:sym typeface="Anton Italics"/>
              </a:rPr>
              <a:t>CONTACTUS PAGE</a:t>
            </a:r>
          </a:p>
        </p:txBody>
      </p:sp>
      <p:sp>
        <p:nvSpPr>
          <p:cNvPr name="TextBox 12" id="12"/>
          <p:cNvSpPr txBox="true"/>
          <p:nvPr/>
        </p:nvSpPr>
        <p:spPr>
          <a:xfrm rot="0">
            <a:off x="437833" y="5975364"/>
            <a:ext cx="10759169" cy="4017263"/>
          </a:xfrm>
          <a:prstGeom prst="rect">
            <a:avLst/>
          </a:prstGeom>
        </p:spPr>
        <p:txBody>
          <a:bodyPr anchor="t" rtlCol="false" tIns="0" lIns="0" bIns="0" rIns="0">
            <a:spAutoFit/>
          </a:bodyPr>
          <a:lstStyle/>
          <a:p>
            <a:pPr algn="ctr" marL="615215" indent="-307607" lvl="1">
              <a:lnSpc>
                <a:spcPts val="3989"/>
              </a:lnSpc>
              <a:buFont typeface="Arial"/>
              <a:buChar char="•"/>
            </a:pPr>
            <a:r>
              <a:rPr lang="en-US" sz="2849">
                <a:solidFill>
                  <a:srgbClr val="FFFFFF"/>
                </a:solidFill>
                <a:latin typeface="Open Sauce Light"/>
                <a:ea typeface="Open Sauce Light"/>
                <a:cs typeface="Open Sauce Light"/>
                <a:sym typeface="Open Sauce Light"/>
              </a:rPr>
              <a:t>Validate all input fields (Name, Email, Subject, Message).</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Check required fields and pr</a:t>
            </a:r>
            <a:r>
              <a:rPr lang="en-US" sz="2849">
                <a:solidFill>
                  <a:srgbClr val="FFFFFF"/>
                </a:solidFill>
                <a:latin typeface="Open Sauce Light"/>
                <a:ea typeface="Open Sauce Light"/>
                <a:cs typeface="Open Sauce Light"/>
                <a:sym typeface="Open Sauce Light"/>
              </a:rPr>
              <a:t>oper error messages.</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Verify email format validation.</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Test file upload (size/type/error messages).</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Ensure submit button works and shows success message.</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Confirm data is delivered/processed correctly.</a:t>
            </a:r>
          </a:p>
          <a:p>
            <a:pPr algn="ctr" marL="615215" indent="-307607" lvl="1">
              <a:lnSpc>
                <a:spcPts val="3989"/>
              </a:lnSpc>
              <a:spcBef>
                <a:spcPct val="0"/>
              </a:spcBef>
              <a:buFont typeface="Arial"/>
              <a:buChar char="•"/>
            </a:pPr>
            <a:r>
              <a:rPr lang="en-US" sz="2849">
                <a:solidFill>
                  <a:srgbClr val="FFFFFF"/>
                </a:solidFill>
                <a:latin typeface="Open Sauce Light"/>
                <a:ea typeface="Open Sauce Light"/>
                <a:cs typeface="Open Sauce Light"/>
                <a:sym typeface="Open Sauce Light"/>
              </a:rPr>
              <a:t>Check layout and responsiveness across devices.</a:t>
            </a:r>
          </a:p>
          <a:p>
            <a:pPr algn="ctr">
              <a:lnSpc>
                <a:spcPts val="3989"/>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3146795"/>
            <a:chOff x="0" y="0"/>
            <a:chExt cx="2696887" cy="522873"/>
          </a:xfrm>
        </p:grpSpPr>
        <p:sp>
          <p:nvSpPr>
            <p:cNvPr name="Freeform 4" id="4"/>
            <p:cNvSpPr/>
            <p:nvPr/>
          </p:nvSpPr>
          <p:spPr>
            <a:xfrm flipH="false" flipV="false" rot="0">
              <a:off x="0" y="0"/>
              <a:ext cx="2696887" cy="522873"/>
            </a:xfrm>
            <a:custGeom>
              <a:avLst/>
              <a:gdLst/>
              <a:ahLst/>
              <a:cxnLst/>
              <a:rect r="r" b="b" t="t" l="l"/>
              <a:pathLst>
                <a:path h="522873" w="2696887">
                  <a:moveTo>
                    <a:pt x="2696887" y="24327"/>
                  </a:moveTo>
                  <a:lnTo>
                    <a:pt x="2696887" y="498546"/>
                  </a:lnTo>
                  <a:cubicBezTo>
                    <a:pt x="2696887" y="511981"/>
                    <a:pt x="2685995" y="522873"/>
                    <a:pt x="2672560" y="522873"/>
                  </a:cubicBezTo>
                  <a:lnTo>
                    <a:pt x="24327" y="522873"/>
                  </a:lnTo>
                  <a:cubicBezTo>
                    <a:pt x="10891" y="522873"/>
                    <a:pt x="0" y="511981"/>
                    <a:pt x="0" y="498546"/>
                  </a:cubicBezTo>
                  <a:lnTo>
                    <a:pt x="0" y="24327"/>
                  </a:lnTo>
                  <a:cubicBezTo>
                    <a:pt x="0" y="10891"/>
                    <a:pt x="10891" y="0"/>
                    <a:pt x="24327" y="0"/>
                  </a:cubicBezTo>
                  <a:lnTo>
                    <a:pt x="2672560" y="0"/>
                  </a:lnTo>
                  <a:cubicBezTo>
                    <a:pt x="2685995" y="0"/>
                    <a:pt x="2696887" y="10891"/>
                    <a:pt x="2696887" y="24327"/>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2696887" cy="522873"/>
            </a:xfrm>
            <a:prstGeom prst="rect">
              <a:avLst/>
            </a:prstGeom>
          </p:spPr>
          <p:txBody>
            <a:bodyPr anchor="ctr" rtlCol="false" tIns="50800" lIns="50800" bIns="50800" rIns="50800"/>
            <a:lstStyle/>
            <a:p>
              <a:pPr algn="ctr">
                <a:lnSpc>
                  <a:spcPts val="1680"/>
                </a:lnSpc>
              </a:pPr>
            </a:p>
          </p:txBody>
        </p:sp>
      </p:grpSp>
      <p:sp>
        <p:nvSpPr>
          <p:cNvPr name="TextBox 6" id="6"/>
          <p:cNvSpPr txBox="true"/>
          <p:nvPr/>
        </p:nvSpPr>
        <p:spPr>
          <a:xfrm rot="0">
            <a:off x="3221732" y="1739157"/>
            <a:ext cx="11850772" cy="2125931"/>
          </a:xfrm>
          <a:prstGeom prst="rect">
            <a:avLst/>
          </a:prstGeom>
        </p:spPr>
        <p:txBody>
          <a:bodyPr anchor="t" rtlCol="false" tIns="0" lIns="0" bIns="0" rIns="0">
            <a:spAutoFit/>
          </a:bodyPr>
          <a:lstStyle/>
          <a:p>
            <a:pPr algn="ctr">
              <a:lnSpc>
                <a:spcPts val="15870"/>
              </a:lnSpc>
            </a:pPr>
            <a:r>
              <a:rPr lang="en-US" sz="16706" i="true" spc="-668">
                <a:solidFill>
                  <a:srgbClr val="0089D0"/>
                </a:solidFill>
                <a:latin typeface="Anton Italics"/>
                <a:ea typeface="Anton Italics"/>
                <a:cs typeface="Anton Italics"/>
                <a:sym typeface="Anton Italics"/>
              </a:rPr>
              <a:t>THANK YOU</a:t>
            </a:r>
          </a:p>
        </p:txBody>
      </p:sp>
      <p:sp>
        <p:nvSpPr>
          <p:cNvPr name="Freeform 7" id="7"/>
          <p:cNvSpPr/>
          <p:nvPr/>
        </p:nvSpPr>
        <p:spPr>
          <a:xfrm flipH="false" flipV="false" rot="0">
            <a:off x="3797672" y="2238693"/>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10800000">
            <a:off x="14675165" y="1028700"/>
            <a:ext cx="2556436" cy="3146795"/>
            <a:chOff x="0" y="0"/>
            <a:chExt cx="673300" cy="828785"/>
          </a:xfrm>
        </p:grpSpPr>
        <p:sp>
          <p:nvSpPr>
            <p:cNvPr name="Freeform 9" id="9"/>
            <p:cNvSpPr/>
            <p:nvPr/>
          </p:nvSpPr>
          <p:spPr>
            <a:xfrm flipH="false" flipV="false" rot="0">
              <a:off x="0" y="0"/>
              <a:ext cx="673300" cy="828785"/>
            </a:xfrm>
            <a:custGeom>
              <a:avLst/>
              <a:gdLst/>
              <a:ahLst/>
              <a:cxnLst/>
              <a:rect r="r" b="b" t="t" l="l"/>
              <a:pathLst>
                <a:path h="828785" w="673300">
                  <a:moveTo>
                    <a:pt x="0" y="0"/>
                  </a:moveTo>
                  <a:lnTo>
                    <a:pt x="673300" y="0"/>
                  </a:lnTo>
                  <a:lnTo>
                    <a:pt x="673300" y="828785"/>
                  </a:lnTo>
                  <a:lnTo>
                    <a:pt x="0" y="828785"/>
                  </a:lnTo>
                  <a:close/>
                </a:path>
              </a:pathLst>
            </a:custGeom>
            <a:gradFill rotWithShape="true">
              <a:gsLst>
                <a:gs pos="0">
                  <a:srgbClr val="3E9D81">
                    <a:alpha val="0"/>
                  </a:srgbClr>
                </a:gs>
                <a:gs pos="100000">
                  <a:srgbClr val="007FC2">
                    <a:alpha val="100000"/>
                  </a:srgbClr>
                </a:gs>
              </a:gsLst>
              <a:lin ang="5400000"/>
            </a:gradFill>
          </p:spPr>
        </p:sp>
        <p:sp>
          <p:nvSpPr>
            <p:cNvPr name="TextBox 10" id="10"/>
            <p:cNvSpPr txBox="true"/>
            <p:nvPr/>
          </p:nvSpPr>
          <p:spPr>
            <a:xfrm>
              <a:off x="0" y="-28575"/>
              <a:ext cx="673300" cy="857360"/>
            </a:xfrm>
            <a:prstGeom prst="rect">
              <a:avLst/>
            </a:prstGeom>
          </p:spPr>
          <p:txBody>
            <a:bodyPr anchor="ctr" rtlCol="false" tIns="50800" lIns="50800" bIns="50800" rIns="50800"/>
            <a:lstStyle/>
            <a:p>
              <a:pPr algn="ctr">
                <a:lnSpc>
                  <a:spcPts val="1960"/>
                </a:lnSpc>
              </a:pPr>
            </a:p>
          </p:txBody>
        </p:sp>
      </p:grpSp>
      <p:sp>
        <p:nvSpPr>
          <p:cNvPr name="Freeform 11" id="11"/>
          <p:cNvSpPr/>
          <p:nvPr/>
        </p:nvSpPr>
        <p:spPr>
          <a:xfrm flipH="true" flipV="false" rot="0">
            <a:off x="13948357" y="2238693"/>
            <a:ext cx="726809" cy="726809"/>
          </a:xfrm>
          <a:custGeom>
            <a:avLst/>
            <a:gdLst/>
            <a:ahLst/>
            <a:cxnLst/>
            <a:rect r="r" b="b" t="t" l="l"/>
            <a:pathLst>
              <a:path h="726809" w="726809">
                <a:moveTo>
                  <a:pt x="726808" y="0"/>
                </a:moveTo>
                <a:lnTo>
                  <a:pt x="0" y="0"/>
                </a:lnTo>
                <a:lnTo>
                  <a:pt x="0" y="726809"/>
                </a:lnTo>
                <a:lnTo>
                  <a:pt x="726808" y="726809"/>
                </a:lnTo>
                <a:lnTo>
                  <a:pt x="726808"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272999" y="5590397"/>
            <a:ext cx="8868150" cy="3994063"/>
            <a:chOff x="0" y="0"/>
            <a:chExt cx="8459470" cy="3810000"/>
          </a:xfrm>
        </p:grpSpPr>
        <p:sp>
          <p:nvSpPr>
            <p:cNvPr name="Freeform 13" id="13"/>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5"/>
              <a:stretch>
                <a:fillRect l="0" t="-12467" r="0" b="-12467"/>
              </a:stretch>
            </a:blipFill>
          </p:spPr>
        </p:sp>
      </p:grpSp>
      <p:grpSp>
        <p:nvGrpSpPr>
          <p:cNvPr name="Group 14" id="14"/>
          <p:cNvGrpSpPr/>
          <p:nvPr/>
        </p:nvGrpSpPr>
        <p:grpSpPr>
          <a:xfrm rot="-10800000">
            <a:off x="1028700" y="1028700"/>
            <a:ext cx="2556436" cy="3146795"/>
            <a:chOff x="0" y="0"/>
            <a:chExt cx="673300" cy="828785"/>
          </a:xfrm>
        </p:grpSpPr>
        <p:sp>
          <p:nvSpPr>
            <p:cNvPr name="Freeform 15" id="15"/>
            <p:cNvSpPr/>
            <p:nvPr/>
          </p:nvSpPr>
          <p:spPr>
            <a:xfrm flipH="false" flipV="false" rot="0">
              <a:off x="0" y="0"/>
              <a:ext cx="673300" cy="828785"/>
            </a:xfrm>
            <a:custGeom>
              <a:avLst/>
              <a:gdLst/>
              <a:ahLst/>
              <a:cxnLst/>
              <a:rect r="r" b="b" t="t" l="l"/>
              <a:pathLst>
                <a:path h="828785" w="673300">
                  <a:moveTo>
                    <a:pt x="0" y="0"/>
                  </a:moveTo>
                  <a:lnTo>
                    <a:pt x="673300" y="0"/>
                  </a:lnTo>
                  <a:lnTo>
                    <a:pt x="673300" y="828785"/>
                  </a:lnTo>
                  <a:lnTo>
                    <a:pt x="0" y="828785"/>
                  </a:lnTo>
                  <a:close/>
                </a:path>
              </a:pathLst>
            </a:custGeom>
            <a:gradFill rotWithShape="true">
              <a:gsLst>
                <a:gs pos="0">
                  <a:srgbClr val="3E9D81">
                    <a:alpha val="0"/>
                  </a:srgbClr>
                </a:gs>
                <a:gs pos="100000">
                  <a:srgbClr val="007FC2">
                    <a:alpha val="100000"/>
                  </a:srgbClr>
                </a:gs>
              </a:gsLst>
              <a:lin ang="5400000"/>
            </a:gradFill>
          </p:spPr>
        </p:sp>
        <p:sp>
          <p:nvSpPr>
            <p:cNvPr name="TextBox 16" id="16"/>
            <p:cNvSpPr txBox="true"/>
            <p:nvPr/>
          </p:nvSpPr>
          <p:spPr>
            <a:xfrm>
              <a:off x="0" y="-28575"/>
              <a:ext cx="673300" cy="857360"/>
            </a:xfrm>
            <a:prstGeom prst="rect">
              <a:avLst/>
            </a:prstGeom>
          </p:spPr>
          <p:txBody>
            <a:bodyPr anchor="ctr" rtlCol="false" tIns="50800" lIns="50800" bIns="50800" rIns="50800"/>
            <a:lstStyle/>
            <a:p>
              <a:pPr algn="ctr">
                <a:lnSpc>
                  <a:spcPts val="196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5400000">
            <a:off x="13491983" y="6519683"/>
            <a:ext cx="1702841" cy="5831793"/>
            <a:chOff x="0" y="0"/>
            <a:chExt cx="448485" cy="1535945"/>
          </a:xfrm>
        </p:grpSpPr>
        <p:sp>
          <p:nvSpPr>
            <p:cNvPr name="Freeform 4" id="4"/>
            <p:cNvSpPr/>
            <p:nvPr/>
          </p:nvSpPr>
          <p:spPr>
            <a:xfrm flipH="false" flipV="false" rot="0">
              <a:off x="0" y="0"/>
              <a:ext cx="448485" cy="1535945"/>
            </a:xfrm>
            <a:custGeom>
              <a:avLst/>
              <a:gdLst/>
              <a:ahLst/>
              <a:cxnLst/>
              <a:rect r="r" b="b" t="t" l="l"/>
              <a:pathLst>
                <a:path h="1535945" w="448485">
                  <a:moveTo>
                    <a:pt x="0" y="0"/>
                  </a:moveTo>
                  <a:lnTo>
                    <a:pt x="448485" y="0"/>
                  </a:lnTo>
                  <a:lnTo>
                    <a:pt x="448485" y="1535945"/>
                  </a:lnTo>
                  <a:lnTo>
                    <a:pt x="0" y="1535945"/>
                  </a:lnTo>
                  <a:close/>
                </a:path>
              </a:pathLst>
            </a:custGeom>
            <a:gradFill rotWithShape="true">
              <a:gsLst>
                <a:gs pos="0">
                  <a:srgbClr val="3E9D81">
                    <a:alpha val="0"/>
                  </a:srgbClr>
                </a:gs>
                <a:gs pos="20000">
                  <a:srgbClr val="3B599A">
                    <a:alpha val="0"/>
                  </a:srgbClr>
                </a:gs>
                <a:gs pos="40000">
                  <a:srgbClr val="3B599A">
                    <a:alpha val="0"/>
                  </a:srgbClr>
                </a:gs>
                <a:gs pos="60000">
                  <a:srgbClr val="2B4784">
                    <a:alpha val="0"/>
                  </a:srgbClr>
                </a:gs>
                <a:gs pos="80000">
                  <a:srgbClr val="2B4784">
                    <a:alpha val="0"/>
                  </a:srgbClr>
                </a:gs>
                <a:gs pos="100000">
                  <a:srgbClr val="2B4680">
                    <a:alpha val="74000"/>
                  </a:srgbClr>
                </a:gs>
              </a:gsLst>
              <a:lin ang="0"/>
            </a:gradFill>
          </p:spPr>
        </p:sp>
        <p:sp>
          <p:nvSpPr>
            <p:cNvPr name="TextBox 5" id="5"/>
            <p:cNvSpPr txBox="true"/>
            <p:nvPr/>
          </p:nvSpPr>
          <p:spPr>
            <a:xfrm>
              <a:off x="0" y="-28575"/>
              <a:ext cx="448485" cy="1564520"/>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1427507" y="921193"/>
            <a:ext cx="5831793" cy="8216107"/>
            <a:chOff x="0" y="0"/>
            <a:chExt cx="4507230" cy="6350000"/>
          </a:xfrm>
        </p:grpSpPr>
        <p:sp>
          <p:nvSpPr>
            <p:cNvPr name="Freeform 7" id="7"/>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3"/>
              <a:stretch>
                <a:fillRect l="-89872" t="0" r="-35348" b="0"/>
              </a:stretch>
            </a:blipFill>
          </p:spPr>
        </p:sp>
      </p:grpSp>
      <p:sp>
        <p:nvSpPr>
          <p:cNvPr name="Freeform 8" id="8"/>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149793"/>
            <a:ext cx="10398807" cy="1234222"/>
          </a:xfrm>
          <a:prstGeom prst="rect">
            <a:avLst/>
          </a:prstGeom>
        </p:spPr>
        <p:txBody>
          <a:bodyPr anchor="t" rtlCol="false" tIns="0" lIns="0" bIns="0" rIns="0">
            <a:spAutoFit/>
          </a:bodyPr>
          <a:lstStyle/>
          <a:p>
            <a:pPr algn="l">
              <a:lnSpc>
                <a:spcPts val="9141"/>
              </a:lnSpc>
            </a:pPr>
            <a:r>
              <a:rPr lang="en-US" sz="9622" i="true" spc="-384">
                <a:solidFill>
                  <a:srgbClr val="0089D0"/>
                </a:solidFill>
                <a:latin typeface="Anton Italics"/>
                <a:ea typeface="Anton Italics"/>
                <a:cs typeface="Anton Italics"/>
                <a:sym typeface="Anton Italics"/>
              </a:rPr>
              <a:t>INTRODUCTION</a:t>
            </a:r>
          </a:p>
        </p:txBody>
      </p:sp>
      <p:sp>
        <p:nvSpPr>
          <p:cNvPr name="TextBox 10" id="10"/>
          <p:cNvSpPr txBox="true"/>
          <p:nvPr/>
        </p:nvSpPr>
        <p:spPr>
          <a:xfrm rot="0">
            <a:off x="0" y="4484891"/>
            <a:ext cx="10779455" cy="3667125"/>
          </a:xfrm>
          <a:prstGeom prst="rect">
            <a:avLst/>
          </a:prstGeom>
        </p:spPr>
        <p:txBody>
          <a:bodyPr anchor="t" rtlCol="false" tIns="0" lIns="0" bIns="0" rIns="0">
            <a:spAutoFit/>
          </a:bodyPr>
          <a:lstStyle/>
          <a:p>
            <a:pPr algn="ctr">
              <a:lnSpc>
                <a:spcPts val="3600"/>
              </a:lnSpc>
              <a:spcBef>
                <a:spcPct val="0"/>
              </a:spcBef>
            </a:pPr>
            <a:r>
              <a:rPr lang="en-US" sz="3000" spc="-60">
                <a:solidFill>
                  <a:srgbClr val="FFFFFF"/>
                </a:solidFill>
                <a:latin typeface="Open Sauce"/>
                <a:ea typeface="Open Sauce"/>
                <a:cs typeface="Open Sauce"/>
                <a:sym typeface="Open Sauce"/>
              </a:rPr>
              <a:t>This pr</a:t>
            </a:r>
            <a:r>
              <a:rPr lang="en-US" sz="3000" spc="-60">
                <a:solidFill>
                  <a:srgbClr val="FFFFFF"/>
                </a:solidFill>
                <a:latin typeface="Open Sauce"/>
                <a:ea typeface="Open Sauce"/>
                <a:cs typeface="Open Sauce"/>
                <a:sym typeface="Open Sauce"/>
              </a:rPr>
              <a:t>oject presents a complete testing process applied to the system, including Manual, API, Database, and Automation Testing.</a:t>
            </a:r>
          </a:p>
          <a:p>
            <a:pPr algn="ctr">
              <a:lnSpc>
                <a:spcPts val="3600"/>
              </a:lnSpc>
              <a:spcBef>
                <a:spcPct val="0"/>
              </a:spcBef>
            </a:pPr>
            <a:r>
              <a:rPr lang="en-US" sz="3000" spc="-60">
                <a:solidFill>
                  <a:srgbClr val="FFFFFF"/>
                </a:solidFill>
                <a:latin typeface="Open Sauce"/>
                <a:ea typeface="Open Sauce"/>
                <a:cs typeface="Open Sauce"/>
                <a:sym typeface="Open Sauce"/>
              </a:rPr>
              <a:t> The aim is to ensure functionality, accuracy, data integrity, and overall system quality.</a:t>
            </a:r>
          </a:p>
          <a:p>
            <a:pPr algn="ctr">
              <a:lnSpc>
                <a:spcPts val="3600"/>
              </a:lnSpc>
              <a:spcBef>
                <a:spcPct val="0"/>
              </a:spcBef>
            </a:pPr>
            <a:r>
              <a:rPr lang="en-US" sz="3000" spc="-60">
                <a:solidFill>
                  <a:srgbClr val="FFFFFF"/>
                </a:solidFill>
                <a:latin typeface="Open Sauce"/>
                <a:ea typeface="Open Sauce"/>
                <a:cs typeface="Open Sauce"/>
                <a:sym typeface="Open Sauce"/>
              </a:rPr>
              <a:t> The following sections outline the testing approach, tools used, executed test scenarios, and achieved results.</a:t>
            </a:r>
          </a:p>
          <a:p>
            <a:pPr algn="ctr">
              <a:lnSpc>
                <a:spcPts val="36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42193"/>
            <a:ext cx="8215857" cy="5027480"/>
            <a:chOff x="0" y="0"/>
            <a:chExt cx="1365152" cy="835368"/>
          </a:xfrm>
        </p:grpSpPr>
        <p:sp>
          <p:nvSpPr>
            <p:cNvPr name="Freeform 4" id="4"/>
            <p:cNvSpPr/>
            <p:nvPr/>
          </p:nvSpPr>
          <p:spPr>
            <a:xfrm flipH="false" flipV="false" rot="0">
              <a:off x="0" y="0"/>
              <a:ext cx="1365152" cy="835368"/>
            </a:xfrm>
            <a:custGeom>
              <a:avLst/>
              <a:gdLst/>
              <a:ahLst/>
              <a:cxnLst/>
              <a:rect r="r" b="b" t="t" l="l"/>
              <a:pathLst>
                <a:path h="835368" w="1365152">
                  <a:moveTo>
                    <a:pt x="1365152" y="48058"/>
                  </a:moveTo>
                  <a:lnTo>
                    <a:pt x="1365152" y="787310"/>
                  </a:lnTo>
                  <a:cubicBezTo>
                    <a:pt x="1365152" y="800056"/>
                    <a:pt x="1360089" y="812280"/>
                    <a:pt x="1351076" y="821292"/>
                  </a:cubicBezTo>
                  <a:cubicBezTo>
                    <a:pt x="1342063" y="830305"/>
                    <a:pt x="1329840" y="835368"/>
                    <a:pt x="1317094" y="835368"/>
                  </a:cubicBezTo>
                  <a:lnTo>
                    <a:pt x="48058" y="835368"/>
                  </a:lnTo>
                  <a:cubicBezTo>
                    <a:pt x="21516" y="835368"/>
                    <a:pt x="0" y="813852"/>
                    <a:pt x="0" y="787310"/>
                  </a:cubicBezTo>
                  <a:lnTo>
                    <a:pt x="0" y="48058"/>
                  </a:lnTo>
                  <a:cubicBezTo>
                    <a:pt x="0" y="21516"/>
                    <a:pt x="21516" y="0"/>
                    <a:pt x="48058" y="0"/>
                  </a:cubicBezTo>
                  <a:lnTo>
                    <a:pt x="1317094" y="0"/>
                  </a:lnTo>
                  <a:cubicBezTo>
                    <a:pt x="1343636" y="0"/>
                    <a:pt x="1365152" y="21516"/>
                    <a:pt x="1365152" y="48058"/>
                  </a:cubicBezTo>
                  <a:close/>
                </a:path>
              </a:pathLst>
            </a:custGeom>
            <a:solidFill>
              <a:srgbClr val="FF840F"/>
            </a:solidFill>
            <a:ln w="19050" cap="rnd">
              <a:solidFill>
                <a:srgbClr val="8AB2A6"/>
              </a:solidFill>
              <a:prstDash val="solid"/>
              <a:round/>
            </a:ln>
          </p:spPr>
        </p:sp>
        <p:sp>
          <p:nvSpPr>
            <p:cNvPr name="TextBox 5" id="5"/>
            <p:cNvSpPr txBox="true"/>
            <p:nvPr/>
          </p:nvSpPr>
          <p:spPr>
            <a:xfrm>
              <a:off x="0" y="0"/>
              <a:ext cx="1365152" cy="835368"/>
            </a:xfrm>
            <a:prstGeom prst="rect">
              <a:avLst/>
            </a:prstGeom>
          </p:spPr>
          <p:txBody>
            <a:bodyPr anchor="ctr" rtlCol="false" tIns="50800" lIns="50800" bIns="50800" rIns="50800"/>
            <a:lstStyle/>
            <a:p>
              <a:pPr algn="ctr">
                <a:lnSpc>
                  <a:spcPts val="1680"/>
                </a:lnSpc>
              </a:pPr>
            </a:p>
          </p:txBody>
        </p:sp>
      </p:grpSp>
      <p:sp>
        <p:nvSpPr>
          <p:cNvPr name="Freeform 6" id="6"/>
          <p:cNvSpPr/>
          <p:nvPr/>
        </p:nvSpPr>
        <p:spPr>
          <a:xfrm flipH="false" flipV="false" rot="0">
            <a:off x="10342197" y="5342864"/>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648093" y="1462114"/>
            <a:ext cx="6977071" cy="4187638"/>
            <a:chOff x="0" y="0"/>
            <a:chExt cx="6350000" cy="3811270"/>
          </a:xfrm>
        </p:grpSpPr>
        <p:sp>
          <p:nvSpPr>
            <p:cNvPr name="Freeform 8" id="8"/>
            <p:cNvSpPr/>
            <p:nvPr/>
          </p:nvSpPr>
          <p:spPr>
            <a:xfrm flipH="false" flipV="false" rot="0">
              <a:off x="0" y="0"/>
              <a:ext cx="6350000" cy="3811270"/>
            </a:xfrm>
            <a:custGeom>
              <a:avLst/>
              <a:gdLst/>
              <a:ahLst/>
              <a:cxnLst/>
              <a:rect r="r" b="b" t="t" l="l"/>
              <a:pathLst>
                <a:path h="3811270" w="6350000">
                  <a:moveTo>
                    <a:pt x="1648460" y="0"/>
                  </a:moveTo>
                  <a:lnTo>
                    <a:pt x="5812790" y="0"/>
                  </a:lnTo>
                  <a:cubicBezTo>
                    <a:pt x="6109970" y="0"/>
                    <a:pt x="6350000" y="240030"/>
                    <a:pt x="6350000" y="537210"/>
                  </a:cubicBezTo>
                  <a:lnTo>
                    <a:pt x="6350000" y="2466340"/>
                  </a:lnTo>
                  <a:cubicBezTo>
                    <a:pt x="6350000" y="2763520"/>
                    <a:pt x="6109970" y="3003550"/>
                    <a:pt x="5812790" y="3003550"/>
                  </a:cubicBezTo>
                  <a:lnTo>
                    <a:pt x="4751070" y="3003550"/>
                  </a:lnTo>
                  <a:cubicBezTo>
                    <a:pt x="4587240" y="3003550"/>
                    <a:pt x="4431030" y="3078480"/>
                    <a:pt x="4329430" y="3208020"/>
                  </a:cubicBezTo>
                  <a:lnTo>
                    <a:pt x="4013200" y="3606800"/>
                  </a:lnTo>
                  <a:cubicBezTo>
                    <a:pt x="3911600" y="3735070"/>
                    <a:pt x="3756660" y="3811270"/>
                    <a:pt x="3591560" y="3811270"/>
                  </a:cubicBezTo>
                  <a:lnTo>
                    <a:pt x="537210" y="3811270"/>
                  </a:lnTo>
                  <a:cubicBezTo>
                    <a:pt x="240030" y="3811270"/>
                    <a:pt x="0" y="3571240"/>
                    <a:pt x="0" y="3274060"/>
                  </a:cubicBezTo>
                  <a:lnTo>
                    <a:pt x="0" y="1375410"/>
                  </a:lnTo>
                  <a:cubicBezTo>
                    <a:pt x="0" y="1206500"/>
                    <a:pt x="78740" y="1047750"/>
                    <a:pt x="213360" y="946150"/>
                  </a:cubicBezTo>
                  <a:lnTo>
                    <a:pt x="1324610" y="107950"/>
                  </a:lnTo>
                  <a:cubicBezTo>
                    <a:pt x="1417320" y="38100"/>
                    <a:pt x="1531620" y="0"/>
                    <a:pt x="1648460" y="0"/>
                  </a:cubicBezTo>
                  <a:close/>
                </a:path>
              </a:pathLst>
            </a:custGeom>
            <a:blipFill>
              <a:blip r:embed="rId5"/>
              <a:stretch>
                <a:fillRect l="-18722" t="0" r="-18722" b="0"/>
              </a:stretch>
            </a:blipFill>
          </p:spPr>
        </p:sp>
      </p:grpSp>
      <p:sp>
        <p:nvSpPr>
          <p:cNvPr name="TextBox 9" id="9"/>
          <p:cNvSpPr txBox="true"/>
          <p:nvPr/>
        </p:nvSpPr>
        <p:spPr>
          <a:xfrm rot="0">
            <a:off x="10342197" y="1304925"/>
            <a:ext cx="7945803" cy="4219940"/>
          </a:xfrm>
          <a:prstGeom prst="rect">
            <a:avLst/>
          </a:prstGeom>
        </p:spPr>
        <p:txBody>
          <a:bodyPr anchor="t" rtlCol="false" tIns="0" lIns="0" bIns="0" rIns="0">
            <a:spAutoFit/>
          </a:bodyPr>
          <a:lstStyle/>
          <a:p>
            <a:pPr algn="l">
              <a:lnSpc>
                <a:spcPts val="10880"/>
              </a:lnSpc>
            </a:pPr>
            <a:r>
              <a:rPr lang="en-US" sz="11453" i="true" spc="-458">
                <a:solidFill>
                  <a:srgbClr val="FF840F"/>
                </a:solidFill>
                <a:latin typeface="Anton Italics"/>
                <a:ea typeface="Anton Italics"/>
                <a:cs typeface="Anton Italics"/>
                <a:sym typeface="Anton Italics"/>
              </a:rPr>
              <a:t>AUTOMATION</a:t>
            </a:r>
          </a:p>
          <a:p>
            <a:pPr algn="l">
              <a:lnSpc>
                <a:spcPts val="10880"/>
              </a:lnSpc>
            </a:pPr>
            <a:r>
              <a:rPr lang="en-US" sz="11453" i="true" spc="-458">
                <a:solidFill>
                  <a:srgbClr val="FF840F"/>
                </a:solidFill>
                <a:latin typeface="Anton Italics"/>
                <a:ea typeface="Anton Italics"/>
                <a:cs typeface="Anton Italics"/>
                <a:sym typeface="Anton Italics"/>
              </a:rPr>
              <a:t>EXERCISE</a:t>
            </a:r>
          </a:p>
          <a:p>
            <a:pPr algn="l">
              <a:lnSpc>
                <a:spcPts val="10880"/>
              </a:lnSpc>
            </a:pPr>
          </a:p>
        </p:txBody>
      </p:sp>
      <p:sp>
        <p:nvSpPr>
          <p:cNvPr name="TextBox 10" id="10"/>
          <p:cNvSpPr txBox="true"/>
          <p:nvPr/>
        </p:nvSpPr>
        <p:spPr>
          <a:xfrm rot="0">
            <a:off x="707171" y="6623947"/>
            <a:ext cx="16552129" cy="2752725"/>
          </a:xfrm>
          <a:prstGeom prst="rect">
            <a:avLst/>
          </a:prstGeom>
        </p:spPr>
        <p:txBody>
          <a:bodyPr anchor="t" rtlCol="false" tIns="0" lIns="0" bIns="0" rIns="0">
            <a:spAutoFit/>
          </a:bodyPr>
          <a:lstStyle/>
          <a:p>
            <a:pPr algn="ctr">
              <a:lnSpc>
                <a:spcPts val="3600"/>
              </a:lnSpc>
            </a:pPr>
            <a:r>
              <a:rPr lang="en-US" sz="3000" spc="-60">
                <a:solidFill>
                  <a:srgbClr val="FFFFFE"/>
                </a:solidFill>
                <a:latin typeface="Open Sauce"/>
                <a:ea typeface="Open Sauce"/>
                <a:cs typeface="Open Sauce"/>
                <a:sym typeface="Open Sauce"/>
              </a:rPr>
              <a:t>Automation Exercise is a demo website used by QA testers to practice different types of testing in one place. It provides many features such as login, signup, products, cart, orders, forms, APIs, and database simulation. We used it in our project to perform Manual Testing, API Testing, Database Testing, Automation Testing, and also applied BDD."</a:t>
            </a:r>
          </a:p>
          <a:p>
            <a:pPr algn="ctr">
              <a:lnSpc>
                <a:spcPts val="3600"/>
              </a:lnSpc>
            </a:pPr>
          </a:p>
          <a:p>
            <a:pPr algn="ctr">
              <a:lnSpc>
                <a:spcPts val="3600"/>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9144000" y="2959142"/>
            <a:ext cx="8115300" cy="3654992"/>
            <a:chOff x="0" y="0"/>
            <a:chExt cx="8459470" cy="3810000"/>
          </a:xfrm>
        </p:grpSpPr>
        <p:sp>
          <p:nvSpPr>
            <p:cNvPr name="Freeform 4" id="4"/>
            <p:cNvSpPr/>
            <p:nvPr/>
          </p:nvSpPr>
          <p:spPr>
            <a:xfrm flipH="false" flipV="false" rot="0">
              <a:off x="0" y="0"/>
              <a:ext cx="8459470" cy="3808730"/>
            </a:xfrm>
            <a:custGeom>
              <a:avLst/>
              <a:gdLst/>
              <a:ahLst/>
              <a:cxnLst/>
              <a:rect r="r" b="b" t="t" l="l"/>
              <a:pathLst>
                <a:path h="3808730" w="8459470">
                  <a:moveTo>
                    <a:pt x="458470" y="0"/>
                  </a:moveTo>
                  <a:lnTo>
                    <a:pt x="8001000" y="0"/>
                  </a:lnTo>
                  <a:cubicBezTo>
                    <a:pt x="8255000" y="0"/>
                    <a:pt x="8459470" y="205740"/>
                    <a:pt x="8459470" y="458470"/>
                  </a:cubicBezTo>
                  <a:lnTo>
                    <a:pt x="8459470" y="2320290"/>
                  </a:lnTo>
                  <a:cubicBezTo>
                    <a:pt x="8459470" y="2451100"/>
                    <a:pt x="8403590" y="2576830"/>
                    <a:pt x="8304530" y="2663190"/>
                  </a:cubicBezTo>
                  <a:lnTo>
                    <a:pt x="7141210" y="3693160"/>
                  </a:lnTo>
                  <a:cubicBezTo>
                    <a:pt x="7057390" y="3768090"/>
                    <a:pt x="6949440" y="3808730"/>
                    <a:pt x="6836410" y="3808730"/>
                  </a:cubicBezTo>
                  <a:lnTo>
                    <a:pt x="3760470" y="3808730"/>
                  </a:lnTo>
                  <a:cubicBezTo>
                    <a:pt x="3506470" y="3808730"/>
                    <a:pt x="3302000" y="3602990"/>
                    <a:pt x="3302000" y="3350260"/>
                  </a:cubicBezTo>
                  <a:lnTo>
                    <a:pt x="3302000" y="3227070"/>
                  </a:lnTo>
                  <a:cubicBezTo>
                    <a:pt x="3302000" y="2973070"/>
                    <a:pt x="3096260" y="2768600"/>
                    <a:pt x="2843530" y="2768600"/>
                  </a:cubicBezTo>
                  <a:lnTo>
                    <a:pt x="458470" y="2768600"/>
                  </a:lnTo>
                  <a:cubicBezTo>
                    <a:pt x="205740" y="2768600"/>
                    <a:pt x="0" y="2562860"/>
                    <a:pt x="0" y="2310130"/>
                  </a:cubicBezTo>
                  <a:lnTo>
                    <a:pt x="0" y="458470"/>
                  </a:lnTo>
                  <a:cubicBezTo>
                    <a:pt x="0" y="205740"/>
                    <a:pt x="205740" y="0"/>
                    <a:pt x="458470" y="0"/>
                  </a:cubicBezTo>
                  <a:close/>
                </a:path>
              </a:pathLst>
            </a:custGeom>
            <a:blipFill>
              <a:blip r:embed="rId3"/>
              <a:stretch>
                <a:fillRect l="0" t="0" r="0" b="-108040"/>
              </a:stretch>
            </a:blipFill>
          </p:spPr>
        </p:sp>
      </p:grpSp>
      <p:grpSp>
        <p:nvGrpSpPr>
          <p:cNvPr name="Group 5" id="5"/>
          <p:cNvGrpSpPr/>
          <p:nvPr/>
        </p:nvGrpSpPr>
        <p:grpSpPr>
          <a:xfrm rot="5400000">
            <a:off x="11273737" y="-265825"/>
            <a:ext cx="2959142" cy="3490793"/>
            <a:chOff x="0" y="0"/>
            <a:chExt cx="779363" cy="919386"/>
          </a:xfrm>
        </p:grpSpPr>
        <p:sp>
          <p:nvSpPr>
            <p:cNvPr name="Freeform 6" id="6"/>
            <p:cNvSpPr/>
            <p:nvPr/>
          </p:nvSpPr>
          <p:spPr>
            <a:xfrm flipH="false" flipV="false" rot="0">
              <a:off x="0" y="0"/>
              <a:ext cx="779363" cy="919386"/>
            </a:xfrm>
            <a:custGeom>
              <a:avLst/>
              <a:gdLst/>
              <a:ahLst/>
              <a:cxnLst/>
              <a:rect r="r" b="b" t="t" l="l"/>
              <a:pathLst>
                <a:path h="919386" w="779363">
                  <a:moveTo>
                    <a:pt x="0" y="0"/>
                  </a:moveTo>
                  <a:lnTo>
                    <a:pt x="779363" y="0"/>
                  </a:lnTo>
                  <a:lnTo>
                    <a:pt x="779363" y="919386"/>
                  </a:lnTo>
                  <a:lnTo>
                    <a:pt x="0" y="919386"/>
                  </a:lnTo>
                  <a:close/>
                </a:path>
              </a:pathLst>
            </a:custGeom>
            <a:gradFill rotWithShape="true">
              <a:gsLst>
                <a:gs pos="0">
                  <a:srgbClr val="3E9D81">
                    <a:alpha val="0"/>
                  </a:srgbClr>
                </a:gs>
                <a:gs pos="100000">
                  <a:srgbClr val="007FC2">
                    <a:alpha val="100000"/>
                  </a:srgbClr>
                </a:gs>
              </a:gsLst>
              <a:path path="circle">
                <a:fillToRect l="0" r="100000" t="0" b="100000"/>
              </a:path>
              <a:tileRect r="0" l="-100000" b="0" t="-100000"/>
            </a:gradFill>
          </p:spPr>
        </p:sp>
        <p:sp>
          <p:nvSpPr>
            <p:cNvPr name="TextBox 7" id="7"/>
            <p:cNvSpPr txBox="true"/>
            <p:nvPr/>
          </p:nvSpPr>
          <p:spPr>
            <a:xfrm>
              <a:off x="0" y="-28575"/>
              <a:ext cx="779363" cy="947961"/>
            </a:xfrm>
            <a:prstGeom prst="rect">
              <a:avLst/>
            </a:prstGeom>
          </p:spPr>
          <p:txBody>
            <a:bodyPr anchor="ctr" rtlCol="false" tIns="50800" lIns="50800" bIns="50800" rIns="50800"/>
            <a:lstStyle/>
            <a:p>
              <a:pPr algn="ctr">
                <a:lnSpc>
                  <a:spcPts val="1960"/>
                </a:lnSpc>
              </a:pPr>
            </a:p>
          </p:txBody>
        </p:sp>
      </p:grpSp>
      <p:sp>
        <p:nvSpPr>
          <p:cNvPr name="Freeform 8" id="8"/>
          <p:cNvSpPr/>
          <p:nvPr/>
        </p:nvSpPr>
        <p:spPr>
          <a:xfrm flipH="false" flipV="false" rot="0">
            <a:off x="10027012" y="5727210"/>
            <a:ext cx="726809" cy="726809"/>
          </a:xfrm>
          <a:custGeom>
            <a:avLst/>
            <a:gdLst/>
            <a:ahLst/>
            <a:cxnLst/>
            <a:rect r="r" b="b" t="t" l="l"/>
            <a:pathLst>
              <a:path h="726809" w="726809">
                <a:moveTo>
                  <a:pt x="0" y="0"/>
                </a:moveTo>
                <a:lnTo>
                  <a:pt x="726808" y="0"/>
                </a:lnTo>
                <a:lnTo>
                  <a:pt x="726808"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54989" y="829739"/>
            <a:ext cx="10931608" cy="1363675"/>
          </a:xfrm>
          <a:prstGeom prst="rect">
            <a:avLst/>
          </a:prstGeom>
        </p:spPr>
        <p:txBody>
          <a:bodyPr anchor="t" rtlCol="false" tIns="0" lIns="0" bIns="0" rIns="0">
            <a:spAutoFit/>
          </a:bodyPr>
          <a:lstStyle/>
          <a:p>
            <a:pPr algn="l">
              <a:lnSpc>
                <a:spcPts val="10188"/>
              </a:lnSpc>
            </a:pPr>
            <a:r>
              <a:rPr lang="en-US" sz="10724" i="true" spc="-428">
                <a:solidFill>
                  <a:srgbClr val="0089D0"/>
                </a:solidFill>
                <a:latin typeface="Anton Italics"/>
                <a:ea typeface="Anton Italics"/>
                <a:cs typeface="Anton Italics"/>
                <a:sym typeface="Anton Italics"/>
              </a:rPr>
              <a:t>DATABASE OPENCART</a:t>
            </a:r>
          </a:p>
        </p:txBody>
      </p:sp>
      <p:sp>
        <p:nvSpPr>
          <p:cNvPr name="TextBox 10" id="10"/>
          <p:cNvSpPr txBox="true"/>
          <p:nvPr/>
        </p:nvSpPr>
        <p:spPr>
          <a:xfrm rot="0">
            <a:off x="152400" y="5717685"/>
            <a:ext cx="9874612" cy="4581525"/>
          </a:xfrm>
          <a:prstGeom prst="rect">
            <a:avLst/>
          </a:prstGeom>
        </p:spPr>
        <p:txBody>
          <a:bodyPr anchor="t" rtlCol="false" tIns="0" lIns="0" bIns="0" rIns="0">
            <a:spAutoFit/>
          </a:bodyPr>
          <a:lstStyle/>
          <a:p>
            <a:pPr algn="ctr">
              <a:lnSpc>
                <a:spcPts val="3600"/>
              </a:lnSpc>
            </a:pPr>
            <a:r>
              <a:rPr lang="en-US" sz="3000" spc="-60">
                <a:solidFill>
                  <a:srgbClr val="FFFFFF"/>
                </a:solidFill>
                <a:latin typeface="Open Sauce"/>
                <a:ea typeface="Open Sauce"/>
                <a:cs typeface="Open Sauce"/>
                <a:sym typeface="Open Sauce"/>
              </a:rPr>
              <a:t>OpenCart is an open-source e-commerce platform used to build and manage online stores. It provides features like product management, user accounts, shopping cart, checkout, payment methods, and admin dashboard. We used OpenCart in our project to test real e-commerce workflows through Manual Testing, API Testing, Database Testing, Automation Testing, and applying BDD.</a:t>
            </a:r>
          </a:p>
          <a:p>
            <a:pPr algn="ctr">
              <a:lnSpc>
                <a:spcPts val="3600"/>
              </a:lnSpc>
            </a:pPr>
          </a:p>
          <a:p>
            <a:pPr algn="ctr">
              <a:lnSpc>
                <a:spcPts val="36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478148" y="4833013"/>
            <a:ext cx="4631756" cy="4425287"/>
            <a:chOff x="0" y="0"/>
            <a:chExt cx="769616" cy="735307"/>
          </a:xfrm>
        </p:grpSpPr>
        <p:sp>
          <p:nvSpPr>
            <p:cNvPr name="Freeform 4" id="4"/>
            <p:cNvSpPr/>
            <p:nvPr/>
          </p:nvSpPr>
          <p:spPr>
            <a:xfrm flipH="false" flipV="false" rot="0">
              <a:off x="0" y="0"/>
              <a:ext cx="769616" cy="735307"/>
            </a:xfrm>
            <a:custGeom>
              <a:avLst/>
              <a:gdLst/>
              <a:ahLst/>
              <a:cxnLst/>
              <a:rect r="r" b="b" t="t" l="l"/>
              <a:pathLst>
                <a:path h="735307" w="769616">
                  <a:moveTo>
                    <a:pt x="769616" y="85246"/>
                  </a:moveTo>
                  <a:lnTo>
                    <a:pt x="769616" y="650062"/>
                  </a:lnTo>
                  <a:cubicBezTo>
                    <a:pt x="769616" y="697142"/>
                    <a:pt x="731450" y="735307"/>
                    <a:pt x="684370" y="735307"/>
                  </a:cubicBezTo>
                  <a:lnTo>
                    <a:pt x="85246" y="735307"/>
                  </a:lnTo>
                  <a:cubicBezTo>
                    <a:pt x="38166" y="735307"/>
                    <a:pt x="0" y="697142"/>
                    <a:pt x="0" y="650062"/>
                  </a:cubicBezTo>
                  <a:lnTo>
                    <a:pt x="0" y="85246"/>
                  </a:lnTo>
                  <a:cubicBezTo>
                    <a:pt x="0" y="38166"/>
                    <a:pt x="38166" y="0"/>
                    <a:pt x="85246" y="0"/>
                  </a:cubicBezTo>
                  <a:lnTo>
                    <a:pt x="684370" y="0"/>
                  </a:lnTo>
                  <a:cubicBezTo>
                    <a:pt x="731450" y="0"/>
                    <a:pt x="769616" y="38166"/>
                    <a:pt x="769616" y="85246"/>
                  </a:cubicBezTo>
                  <a:close/>
                </a:path>
              </a:pathLst>
            </a:custGeom>
            <a:solidFill>
              <a:srgbClr val="000000">
                <a:alpha val="0"/>
              </a:srgbClr>
            </a:solidFill>
            <a:ln w="19050" cap="rnd">
              <a:solidFill>
                <a:srgbClr val="8AB2A6"/>
              </a:solidFill>
              <a:prstDash val="solid"/>
              <a:round/>
            </a:ln>
          </p:spPr>
        </p:sp>
        <p:sp>
          <p:nvSpPr>
            <p:cNvPr name="TextBox 5" id="5"/>
            <p:cNvSpPr txBox="true"/>
            <p:nvPr/>
          </p:nvSpPr>
          <p:spPr>
            <a:xfrm>
              <a:off x="0" y="0"/>
              <a:ext cx="769616" cy="735307"/>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337526" y="2157494"/>
            <a:ext cx="7311035" cy="6609176"/>
            <a:chOff x="0" y="0"/>
            <a:chExt cx="6350000" cy="5740400"/>
          </a:xfrm>
        </p:grpSpPr>
        <p:sp>
          <p:nvSpPr>
            <p:cNvPr name="Freeform 7" id="7"/>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0" t="-9661" r="0" b="-9661"/>
              </a:stretch>
            </a:blipFill>
          </p:spPr>
        </p:sp>
      </p:grpSp>
      <p:sp>
        <p:nvSpPr>
          <p:cNvPr name="TextBox 8" id="8"/>
          <p:cNvSpPr txBox="true"/>
          <p:nvPr/>
        </p:nvSpPr>
        <p:spPr>
          <a:xfrm rot="0">
            <a:off x="8619873" y="504319"/>
            <a:ext cx="9144000" cy="2395986"/>
          </a:xfrm>
          <a:prstGeom prst="rect">
            <a:avLst/>
          </a:prstGeom>
        </p:spPr>
        <p:txBody>
          <a:bodyPr anchor="t" rtlCol="false" tIns="0" lIns="0" bIns="0" rIns="0">
            <a:spAutoFit/>
          </a:bodyPr>
          <a:lstStyle/>
          <a:p>
            <a:pPr algn="l">
              <a:lnSpc>
                <a:spcPts val="9157"/>
              </a:lnSpc>
            </a:pPr>
            <a:r>
              <a:rPr lang="en-US" sz="9639" i="true" spc="-385">
                <a:solidFill>
                  <a:srgbClr val="3DAA22"/>
                </a:solidFill>
                <a:latin typeface="Anton Italics"/>
                <a:ea typeface="Anton Italics"/>
                <a:cs typeface="Anton Italics"/>
                <a:sym typeface="Anton Italics"/>
              </a:rPr>
              <a:t>PROJECT TOOLS &amp; TECHNIQUES:</a:t>
            </a:r>
          </a:p>
        </p:txBody>
      </p:sp>
      <p:sp>
        <p:nvSpPr>
          <p:cNvPr name="TextBox 9" id="9"/>
          <p:cNvSpPr txBox="true"/>
          <p:nvPr/>
        </p:nvSpPr>
        <p:spPr>
          <a:xfrm rot="0">
            <a:off x="8371365" y="3687025"/>
            <a:ext cx="9228185" cy="5902020"/>
          </a:xfrm>
          <a:prstGeom prst="rect">
            <a:avLst/>
          </a:prstGeom>
        </p:spPr>
        <p:txBody>
          <a:bodyPr anchor="t" rtlCol="false" tIns="0" lIns="0" bIns="0" rIns="0">
            <a:spAutoFit/>
          </a:bodyPr>
          <a:lstStyle/>
          <a:p>
            <a:pPr algn="l">
              <a:lnSpc>
                <a:spcPts val="2559"/>
              </a:lnSpc>
            </a:pPr>
          </a:p>
          <a:p>
            <a:pPr algn="l">
              <a:lnSpc>
                <a:spcPts val="3439"/>
              </a:lnSpc>
            </a:pPr>
            <a:r>
              <a:rPr lang="en-US" sz="2866" spc="-57">
                <a:solidFill>
                  <a:srgbClr val="FFFFFF"/>
                </a:solidFill>
                <a:latin typeface="Open Sauce"/>
                <a:ea typeface="Open Sauce"/>
                <a:cs typeface="Open Sauce"/>
                <a:sym typeface="Open Sauce"/>
              </a:rPr>
              <a:t>AP</a:t>
            </a:r>
            <a:r>
              <a:rPr lang="en-US" sz="2866" spc="-57">
                <a:solidFill>
                  <a:srgbClr val="FFFFFF"/>
                </a:solidFill>
                <a:latin typeface="Open Sauce"/>
                <a:ea typeface="Open Sauce"/>
                <a:cs typeface="Open Sauce"/>
                <a:sym typeface="Open Sauce"/>
              </a:rPr>
              <a:t>I Testing: Used Postman to verify server responses and data integrity on Automation Exercise.</a:t>
            </a:r>
          </a:p>
          <a:p>
            <a:pPr algn="l">
              <a:lnSpc>
                <a:spcPts val="3439"/>
              </a:lnSpc>
            </a:pPr>
          </a:p>
          <a:p>
            <a:pPr algn="l">
              <a:lnSpc>
                <a:spcPts val="3439"/>
              </a:lnSpc>
            </a:pPr>
            <a:r>
              <a:rPr lang="en-US" sz="2866" spc="-57">
                <a:solidFill>
                  <a:srgbClr val="FFFFFF"/>
                </a:solidFill>
                <a:latin typeface="Open Sauce"/>
                <a:ea typeface="Open Sauce"/>
                <a:cs typeface="Open Sauce"/>
                <a:sym typeface="Open Sauce"/>
              </a:rPr>
              <a:t>Manual Testing: Checked website features step by step to ensure correct functionality.</a:t>
            </a:r>
          </a:p>
          <a:p>
            <a:pPr algn="l">
              <a:lnSpc>
                <a:spcPts val="3439"/>
              </a:lnSpc>
            </a:pPr>
          </a:p>
          <a:p>
            <a:pPr algn="l">
              <a:lnSpc>
                <a:spcPts val="3439"/>
              </a:lnSpc>
            </a:pPr>
            <a:r>
              <a:rPr lang="en-US" sz="2866" spc="-57">
                <a:solidFill>
                  <a:srgbClr val="FFFFFF"/>
                </a:solidFill>
                <a:latin typeface="Open Sauce"/>
                <a:ea typeface="Open Sauce"/>
                <a:cs typeface="Open Sauce"/>
                <a:sym typeface="Open Sauce"/>
              </a:rPr>
              <a:t>Automation Testing: Implemented with Java + Selenium on IntelliJ IDEA to execute repetitive tests efficiently.</a:t>
            </a:r>
          </a:p>
          <a:p>
            <a:pPr algn="l">
              <a:lnSpc>
                <a:spcPts val="3439"/>
              </a:lnSpc>
            </a:pPr>
          </a:p>
          <a:p>
            <a:pPr algn="l">
              <a:lnSpc>
                <a:spcPts val="3439"/>
              </a:lnSpc>
            </a:pPr>
            <a:r>
              <a:rPr lang="en-US" sz="2866" spc="-57">
                <a:solidFill>
                  <a:srgbClr val="FFFFFF"/>
                </a:solidFill>
                <a:latin typeface="Open Sauce"/>
                <a:ea typeface="Open Sauce"/>
                <a:cs typeface="Open Sauce"/>
                <a:sym typeface="Open Sauce"/>
              </a:rPr>
              <a:t>Database Testing: Verified OpenCart database to ensure accurate handling of products, orders, and user data.</a:t>
            </a:r>
          </a:p>
          <a:p>
            <a:pPr algn="l">
              <a:lnSpc>
                <a:spcPts val="343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675495" y="3015995"/>
            <a:ext cx="8139875" cy="6698732"/>
            <a:chOff x="0" y="0"/>
            <a:chExt cx="720941" cy="593299"/>
          </a:xfrm>
        </p:grpSpPr>
        <p:sp>
          <p:nvSpPr>
            <p:cNvPr name="Freeform 4" id="4"/>
            <p:cNvSpPr/>
            <p:nvPr/>
          </p:nvSpPr>
          <p:spPr>
            <a:xfrm flipH="false" flipV="false" rot="0">
              <a:off x="0" y="0"/>
              <a:ext cx="720941" cy="593299"/>
            </a:xfrm>
            <a:custGeom>
              <a:avLst/>
              <a:gdLst/>
              <a:ahLst/>
              <a:cxnLst/>
              <a:rect r="r" b="b" t="t" l="l"/>
              <a:pathLst>
                <a:path h="593299" w="720941">
                  <a:moveTo>
                    <a:pt x="720941" y="48507"/>
                  </a:moveTo>
                  <a:lnTo>
                    <a:pt x="720941" y="544793"/>
                  </a:lnTo>
                  <a:cubicBezTo>
                    <a:pt x="720941" y="571582"/>
                    <a:pt x="699224" y="593299"/>
                    <a:pt x="672434" y="593299"/>
                  </a:cubicBezTo>
                  <a:lnTo>
                    <a:pt x="48507" y="593299"/>
                  </a:lnTo>
                  <a:cubicBezTo>
                    <a:pt x="21717" y="593299"/>
                    <a:pt x="0" y="571582"/>
                    <a:pt x="0" y="544793"/>
                  </a:cubicBezTo>
                  <a:lnTo>
                    <a:pt x="0" y="48507"/>
                  </a:lnTo>
                  <a:cubicBezTo>
                    <a:pt x="0" y="21717"/>
                    <a:pt x="21717" y="0"/>
                    <a:pt x="48507" y="0"/>
                  </a:cubicBezTo>
                  <a:lnTo>
                    <a:pt x="672434" y="0"/>
                  </a:lnTo>
                  <a:cubicBezTo>
                    <a:pt x="685299" y="0"/>
                    <a:pt x="697637" y="5111"/>
                    <a:pt x="706733" y="14207"/>
                  </a:cubicBezTo>
                  <a:cubicBezTo>
                    <a:pt x="715830" y="23304"/>
                    <a:pt x="720941" y="35642"/>
                    <a:pt x="720941" y="48507"/>
                  </a:cubicBezTo>
                  <a:close/>
                </a:path>
              </a:pathLst>
            </a:custGeom>
            <a:solidFill>
              <a:srgbClr val="000000">
                <a:alpha val="0"/>
              </a:srgbClr>
            </a:solidFill>
            <a:ln w="19050" cap="rnd">
              <a:solidFill>
                <a:srgbClr val="7994A9"/>
              </a:solidFill>
              <a:prstDash val="solid"/>
              <a:round/>
            </a:ln>
          </p:spPr>
        </p:sp>
        <p:sp>
          <p:nvSpPr>
            <p:cNvPr name="TextBox 5" id="5"/>
            <p:cNvSpPr txBox="true"/>
            <p:nvPr/>
          </p:nvSpPr>
          <p:spPr>
            <a:xfrm>
              <a:off x="0" y="0"/>
              <a:ext cx="720941" cy="593299"/>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0">
            <a:off x="11582034" y="1028700"/>
            <a:ext cx="5831793" cy="8216107"/>
            <a:chOff x="0" y="0"/>
            <a:chExt cx="4507230" cy="6350000"/>
          </a:xfrm>
        </p:grpSpPr>
        <p:sp>
          <p:nvSpPr>
            <p:cNvPr name="Freeform 7" id="7"/>
            <p:cNvSpPr/>
            <p:nvPr/>
          </p:nvSpPr>
          <p:spPr>
            <a:xfrm flipH="false" flipV="false" rot="0">
              <a:off x="0" y="0"/>
              <a:ext cx="4505960" cy="6350000"/>
            </a:xfrm>
            <a:custGeom>
              <a:avLst/>
              <a:gdLst/>
              <a:ahLst/>
              <a:cxnLst/>
              <a:rect r="r" b="b" t="t" l="l"/>
              <a:pathLst>
                <a:path h="6350000" w="4505960">
                  <a:moveTo>
                    <a:pt x="0" y="561340"/>
                  </a:moveTo>
                  <a:lnTo>
                    <a:pt x="0" y="3961130"/>
                  </a:lnTo>
                  <a:cubicBezTo>
                    <a:pt x="0" y="4272280"/>
                    <a:pt x="252730" y="4523740"/>
                    <a:pt x="562610" y="4522470"/>
                  </a:cubicBezTo>
                  <a:cubicBezTo>
                    <a:pt x="873760" y="4521200"/>
                    <a:pt x="1126490" y="4773930"/>
                    <a:pt x="1125220" y="5085080"/>
                  </a:cubicBezTo>
                  <a:lnTo>
                    <a:pt x="1123950" y="5787390"/>
                  </a:lnTo>
                  <a:cubicBezTo>
                    <a:pt x="1123950" y="6098540"/>
                    <a:pt x="1375410" y="6350000"/>
                    <a:pt x="1685290" y="6350000"/>
                  </a:cubicBezTo>
                  <a:lnTo>
                    <a:pt x="3944620" y="6350000"/>
                  </a:lnTo>
                  <a:cubicBezTo>
                    <a:pt x="4254500" y="6350000"/>
                    <a:pt x="4505960" y="6098540"/>
                    <a:pt x="4505960" y="5788660"/>
                  </a:cubicBezTo>
                  <a:lnTo>
                    <a:pt x="4505960" y="2679700"/>
                  </a:lnTo>
                  <a:cubicBezTo>
                    <a:pt x="4505960" y="2494280"/>
                    <a:pt x="4414520" y="2321560"/>
                    <a:pt x="4262120" y="2217420"/>
                  </a:cubicBezTo>
                  <a:lnTo>
                    <a:pt x="1184910" y="99060"/>
                  </a:lnTo>
                  <a:cubicBezTo>
                    <a:pt x="1090930" y="34290"/>
                    <a:pt x="980440" y="0"/>
                    <a:pt x="866140" y="0"/>
                  </a:cubicBezTo>
                  <a:lnTo>
                    <a:pt x="561340" y="0"/>
                  </a:lnTo>
                  <a:cubicBezTo>
                    <a:pt x="251460" y="0"/>
                    <a:pt x="0" y="251460"/>
                    <a:pt x="0" y="561340"/>
                  </a:cubicBezTo>
                  <a:close/>
                </a:path>
              </a:pathLst>
            </a:custGeom>
            <a:blipFill>
              <a:blip r:embed="rId3"/>
              <a:stretch>
                <a:fillRect l="-124990" t="0" r="-9883" b="0"/>
              </a:stretch>
            </a:blipFill>
          </p:spPr>
        </p:sp>
      </p:grpSp>
      <p:sp>
        <p:nvSpPr>
          <p:cNvPr name="Freeform 8" id="8"/>
          <p:cNvSpPr/>
          <p:nvPr/>
        </p:nvSpPr>
        <p:spPr>
          <a:xfrm flipH="false" flipV="false" rot="0">
            <a:off x="11427507" y="7329783"/>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028700" y="1149793"/>
            <a:ext cx="10398807" cy="1234222"/>
          </a:xfrm>
          <a:prstGeom prst="rect">
            <a:avLst/>
          </a:prstGeom>
        </p:spPr>
        <p:txBody>
          <a:bodyPr anchor="t" rtlCol="false" tIns="0" lIns="0" bIns="0" rIns="0">
            <a:spAutoFit/>
          </a:bodyPr>
          <a:lstStyle/>
          <a:p>
            <a:pPr algn="l">
              <a:lnSpc>
                <a:spcPts val="9141"/>
              </a:lnSpc>
            </a:pPr>
            <a:r>
              <a:rPr lang="en-US" sz="9622" i="true" spc="-384">
                <a:solidFill>
                  <a:srgbClr val="28537A"/>
                </a:solidFill>
                <a:latin typeface="Anton Italics"/>
                <a:ea typeface="Anton Italics"/>
                <a:cs typeface="Anton Italics"/>
                <a:sym typeface="Anton Italics"/>
              </a:rPr>
              <a:t>MANUAL TESTING</a:t>
            </a:r>
          </a:p>
        </p:txBody>
      </p:sp>
      <p:sp>
        <p:nvSpPr>
          <p:cNvPr name="TextBox 10" id="10"/>
          <p:cNvSpPr txBox="true"/>
          <p:nvPr/>
        </p:nvSpPr>
        <p:spPr>
          <a:xfrm rot="0">
            <a:off x="1028700" y="3518982"/>
            <a:ext cx="7097941" cy="5916598"/>
          </a:xfrm>
          <a:prstGeom prst="rect">
            <a:avLst/>
          </a:prstGeom>
        </p:spPr>
        <p:txBody>
          <a:bodyPr anchor="t" rtlCol="false" tIns="0" lIns="0" bIns="0" rIns="0">
            <a:spAutoFit/>
          </a:bodyPr>
          <a:lstStyle/>
          <a:p>
            <a:pPr algn="l">
              <a:lnSpc>
                <a:spcPts val="3167"/>
              </a:lnSpc>
            </a:pPr>
            <a:r>
              <a:rPr lang="en-US" sz="2639" spc="-52">
                <a:solidFill>
                  <a:srgbClr val="FFFFFF"/>
                </a:solidFill>
                <a:latin typeface="Open Sauce"/>
                <a:ea typeface="Open Sauce"/>
                <a:cs typeface="Open Sauce"/>
                <a:sym typeface="Open Sauce"/>
              </a:rPr>
              <a:t>Manual Testing:</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Testing s</a:t>
            </a:r>
            <a:r>
              <a:rPr lang="en-US" sz="2639" spc="-52">
                <a:solidFill>
                  <a:srgbClr val="FFFFFF"/>
                </a:solidFill>
                <a:latin typeface="Open Sauce"/>
                <a:ea typeface="Open Sauce"/>
                <a:cs typeface="Open Sauce"/>
                <a:sym typeface="Open Sauce"/>
              </a:rPr>
              <a:t>oftware manually without using automation tools.</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Testers follow test cases step by step to check if the application works correctly.</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Helps identify bugs, usability issues, and unexpected behavior.</a:t>
            </a:r>
          </a:p>
          <a:p>
            <a:pPr algn="l">
              <a:lnSpc>
                <a:spcPts val="3167"/>
              </a:lnSpc>
            </a:pPr>
          </a:p>
          <a:p>
            <a:pPr algn="l">
              <a:lnSpc>
                <a:spcPts val="3167"/>
              </a:lnSpc>
            </a:pPr>
            <a:r>
              <a:rPr lang="en-US" sz="2639" spc="-52">
                <a:solidFill>
                  <a:srgbClr val="FFFFFF"/>
                </a:solidFill>
                <a:latin typeface="Open Sauce"/>
                <a:ea typeface="Open Sauce"/>
                <a:cs typeface="Open Sauce"/>
                <a:sym typeface="Open Sauce"/>
              </a:rPr>
              <a:t>In this project:</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Manual testing was used to verify website functions before automating tests.</a:t>
            </a:r>
          </a:p>
          <a:p>
            <a:pPr algn="l" marL="569861" indent="-284931" lvl="1">
              <a:lnSpc>
                <a:spcPts val="3167"/>
              </a:lnSpc>
              <a:buFont typeface="Arial"/>
              <a:buChar char="•"/>
            </a:pPr>
            <a:r>
              <a:rPr lang="en-US" sz="2639" spc="-52">
                <a:solidFill>
                  <a:srgbClr val="FFFFFF"/>
                </a:solidFill>
                <a:latin typeface="Open Sauce"/>
                <a:ea typeface="Open Sauce"/>
                <a:cs typeface="Open Sauce"/>
                <a:sym typeface="Open Sauce"/>
              </a:rPr>
              <a:t>Ensures that the Automation Exercise website behaves as expected for real users.</a:t>
            </a:r>
          </a:p>
          <a:p>
            <a:pPr algn="l">
              <a:lnSpc>
                <a:spcPts val="3167"/>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474008" y="3377701"/>
            <a:ext cx="14154016" cy="5198008"/>
            <a:chOff x="0" y="0"/>
            <a:chExt cx="2351840" cy="863703"/>
          </a:xfrm>
        </p:grpSpPr>
        <p:sp>
          <p:nvSpPr>
            <p:cNvPr name="Freeform 4" id="4"/>
            <p:cNvSpPr/>
            <p:nvPr/>
          </p:nvSpPr>
          <p:spPr>
            <a:xfrm flipH="false" flipV="false" rot="0">
              <a:off x="0" y="0"/>
              <a:ext cx="2351840" cy="863703"/>
            </a:xfrm>
            <a:custGeom>
              <a:avLst/>
              <a:gdLst/>
              <a:ahLst/>
              <a:cxnLst/>
              <a:rect r="r" b="b" t="t" l="l"/>
              <a:pathLst>
                <a:path h="863703" w="2351840">
                  <a:moveTo>
                    <a:pt x="2351840" y="27896"/>
                  </a:moveTo>
                  <a:lnTo>
                    <a:pt x="2351840" y="835807"/>
                  </a:lnTo>
                  <a:cubicBezTo>
                    <a:pt x="2351840" y="843206"/>
                    <a:pt x="2348901" y="850301"/>
                    <a:pt x="2343670" y="855533"/>
                  </a:cubicBezTo>
                  <a:cubicBezTo>
                    <a:pt x="2338438" y="860764"/>
                    <a:pt x="2331343" y="863703"/>
                    <a:pt x="2323945" y="863703"/>
                  </a:cubicBezTo>
                  <a:lnTo>
                    <a:pt x="27896" y="863703"/>
                  </a:lnTo>
                  <a:cubicBezTo>
                    <a:pt x="20497" y="863703"/>
                    <a:pt x="13402" y="860764"/>
                    <a:pt x="8170" y="855533"/>
                  </a:cubicBezTo>
                  <a:cubicBezTo>
                    <a:pt x="2939" y="850301"/>
                    <a:pt x="0" y="843206"/>
                    <a:pt x="0" y="835807"/>
                  </a:cubicBezTo>
                  <a:lnTo>
                    <a:pt x="0" y="27896"/>
                  </a:lnTo>
                  <a:cubicBezTo>
                    <a:pt x="0" y="20497"/>
                    <a:pt x="2939" y="13402"/>
                    <a:pt x="8170" y="8170"/>
                  </a:cubicBezTo>
                  <a:cubicBezTo>
                    <a:pt x="13402" y="2939"/>
                    <a:pt x="20497" y="0"/>
                    <a:pt x="27896" y="0"/>
                  </a:cubicBezTo>
                  <a:lnTo>
                    <a:pt x="2323945" y="0"/>
                  </a:lnTo>
                  <a:cubicBezTo>
                    <a:pt x="2331343" y="0"/>
                    <a:pt x="2338438" y="2939"/>
                    <a:pt x="2343670" y="8170"/>
                  </a:cubicBezTo>
                  <a:cubicBezTo>
                    <a:pt x="2348901" y="13402"/>
                    <a:pt x="2351840" y="20497"/>
                    <a:pt x="2351840" y="27896"/>
                  </a:cubicBezTo>
                  <a:close/>
                </a:path>
              </a:pathLst>
            </a:custGeom>
            <a:solidFill>
              <a:srgbClr val="000000">
                <a:alpha val="0"/>
              </a:srgbClr>
            </a:solidFill>
            <a:ln w="19050" cap="rnd">
              <a:solidFill>
                <a:srgbClr val="3F90AE"/>
              </a:solidFill>
              <a:prstDash val="solid"/>
              <a:round/>
            </a:ln>
          </p:spPr>
        </p:sp>
        <p:sp>
          <p:nvSpPr>
            <p:cNvPr name="TextBox 5" id="5"/>
            <p:cNvSpPr txBox="true"/>
            <p:nvPr/>
          </p:nvSpPr>
          <p:spPr>
            <a:xfrm>
              <a:off x="0" y="0"/>
              <a:ext cx="2351840" cy="863703"/>
            </a:xfrm>
            <a:prstGeom prst="rect">
              <a:avLst/>
            </a:prstGeom>
          </p:spPr>
          <p:txBody>
            <a:bodyPr anchor="ctr" rtlCol="false" tIns="50800" lIns="50800" bIns="50800" rIns="50800"/>
            <a:lstStyle/>
            <a:p>
              <a:pPr algn="ctr">
                <a:lnSpc>
                  <a:spcPts val="1680"/>
                </a:lnSpc>
              </a:pPr>
            </a:p>
          </p:txBody>
        </p:sp>
      </p:grpSp>
      <p:grpSp>
        <p:nvGrpSpPr>
          <p:cNvPr name="Group 6" id="6"/>
          <p:cNvGrpSpPr/>
          <p:nvPr/>
        </p:nvGrpSpPr>
        <p:grpSpPr>
          <a:xfrm rot="-10800000">
            <a:off x="14515654" y="6290232"/>
            <a:ext cx="3979774" cy="2968068"/>
            <a:chOff x="0" y="0"/>
            <a:chExt cx="1048171" cy="781713"/>
          </a:xfrm>
        </p:grpSpPr>
        <p:sp>
          <p:nvSpPr>
            <p:cNvPr name="Freeform 7" id="7"/>
            <p:cNvSpPr/>
            <p:nvPr/>
          </p:nvSpPr>
          <p:spPr>
            <a:xfrm flipH="false" flipV="false" rot="0">
              <a:off x="0" y="0"/>
              <a:ext cx="1048171" cy="781713"/>
            </a:xfrm>
            <a:custGeom>
              <a:avLst/>
              <a:gdLst/>
              <a:ahLst/>
              <a:cxnLst/>
              <a:rect r="r" b="b" t="t" l="l"/>
              <a:pathLst>
                <a:path h="781713" w="1048171">
                  <a:moveTo>
                    <a:pt x="0" y="0"/>
                  </a:moveTo>
                  <a:lnTo>
                    <a:pt x="1048171" y="0"/>
                  </a:lnTo>
                  <a:lnTo>
                    <a:pt x="1048171" y="781713"/>
                  </a:lnTo>
                  <a:lnTo>
                    <a:pt x="0" y="781713"/>
                  </a:lnTo>
                  <a:close/>
                </a:path>
              </a:pathLst>
            </a:custGeom>
            <a:solidFill>
              <a:srgbClr val="3F90AE"/>
            </a:solidFill>
          </p:spPr>
        </p:sp>
        <p:sp>
          <p:nvSpPr>
            <p:cNvPr name="TextBox 8" id="8"/>
            <p:cNvSpPr txBox="true"/>
            <p:nvPr/>
          </p:nvSpPr>
          <p:spPr>
            <a:xfrm>
              <a:off x="0" y="-28575"/>
              <a:ext cx="1048171" cy="810288"/>
            </a:xfrm>
            <a:prstGeom prst="rect">
              <a:avLst/>
            </a:prstGeom>
          </p:spPr>
          <p:txBody>
            <a:bodyPr anchor="ctr" rtlCol="false" tIns="50800" lIns="50800" bIns="50800" rIns="50800"/>
            <a:lstStyle/>
            <a:p>
              <a:pPr algn="ctr">
                <a:lnSpc>
                  <a:spcPts val="1960"/>
                </a:lnSpc>
              </a:pPr>
            </a:p>
          </p:txBody>
        </p:sp>
      </p:grpSp>
      <p:grpSp>
        <p:nvGrpSpPr>
          <p:cNvPr name="Group 9" id="9"/>
          <p:cNvGrpSpPr/>
          <p:nvPr/>
        </p:nvGrpSpPr>
        <p:grpSpPr>
          <a:xfrm rot="0">
            <a:off x="11031295" y="3647600"/>
            <a:ext cx="6191601" cy="5597208"/>
            <a:chOff x="0" y="0"/>
            <a:chExt cx="6350000" cy="5740400"/>
          </a:xfrm>
        </p:grpSpPr>
        <p:sp>
          <p:nvSpPr>
            <p:cNvPr name="Freeform 10" id="10"/>
            <p:cNvSpPr/>
            <p:nvPr/>
          </p:nvSpPr>
          <p:spPr>
            <a:xfrm flipH="false" flipV="false" rot="0">
              <a:off x="0" y="0"/>
              <a:ext cx="6351270" cy="5741670"/>
            </a:xfrm>
            <a:custGeom>
              <a:avLst/>
              <a:gdLst/>
              <a:ahLst/>
              <a:cxnLst/>
              <a:rect r="r" b="b" t="t" l="l"/>
              <a:pathLst>
                <a:path h="5741670" w="6351270">
                  <a:moveTo>
                    <a:pt x="0" y="542290"/>
                  </a:moveTo>
                  <a:lnTo>
                    <a:pt x="0" y="2392680"/>
                  </a:lnTo>
                  <a:cubicBezTo>
                    <a:pt x="0" y="2691130"/>
                    <a:pt x="242570" y="2933700"/>
                    <a:pt x="542290" y="2933700"/>
                  </a:cubicBezTo>
                  <a:lnTo>
                    <a:pt x="1148080" y="2933700"/>
                  </a:lnTo>
                  <a:cubicBezTo>
                    <a:pt x="1447800" y="2933700"/>
                    <a:pt x="1690370" y="3176270"/>
                    <a:pt x="1690370" y="3475990"/>
                  </a:cubicBezTo>
                  <a:lnTo>
                    <a:pt x="1690370" y="5199380"/>
                  </a:lnTo>
                  <a:cubicBezTo>
                    <a:pt x="1690370" y="5499100"/>
                    <a:pt x="1932940" y="5741670"/>
                    <a:pt x="2232660" y="5741670"/>
                  </a:cubicBezTo>
                  <a:lnTo>
                    <a:pt x="3599180" y="5741670"/>
                  </a:lnTo>
                  <a:cubicBezTo>
                    <a:pt x="3735070" y="5741670"/>
                    <a:pt x="3867150" y="5689600"/>
                    <a:pt x="3967480" y="5598160"/>
                  </a:cubicBezTo>
                  <a:lnTo>
                    <a:pt x="6177280" y="3553460"/>
                  </a:lnTo>
                  <a:cubicBezTo>
                    <a:pt x="6287770" y="3450590"/>
                    <a:pt x="6351270" y="3307080"/>
                    <a:pt x="6351270" y="3155950"/>
                  </a:cubicBezTo>
                  <a:lnTo>
                    <a:pt x="6351270" y="542290"/>
                  </a:lnTo>
                  <a:cubicBezTo>
                    <a:pt x="6350000" y="242570"/>
                    <a:pt x="6107430" y="0"/>
                    <a:pt x="5807710" y="0"/>
                  </a:cubicBezTo>
                  <a:lnTo>
                    <a:pt x="542290" y="0"/>
                  </a:lnTo>
                  <a:cubicBezTo>
                    <a:pt x="242570" y="0"/>
                    <a:pt x="0" y="242570"/>
                    <a:pt x="0" y="542290"/>
                  </a:cubicBezTo>
                  <a:close/>
                </a:path>
              </a:pathLst>
            </a:custGeom>
            <a:blipFill>
              <a:blip r:embed="rId3"/>
              <a:stretch>
                <a:fillRect l="-30357" t="0" r="-30357" b="0"/>
              </a:stretch>
            </a:blipFill>
          </p:spPr>
        </p:sp>
      </p:grpSp>
      <p:sp>
        <p:nvSpPr>
          <p:cNvPr name="Freeform 11" id="11"/>
          <p:cNvSpPr/>
          <p:nvPr/>
        </p:nvSpPr>
        <p:spPr>
          <a:xfrm flipH="false" flipV="false" rot="0">
            <a:off x="8343800" y="6082799"/>
            <a:ext cx="726809" cy="726809"/>
          </a:xfrm>
          <a:custGeom>
            <a:avLst/>
            <a:gdLst/>
            <a:ahLst/>
            <a:cxnLst/>
            <a:rect r="r" b="b" t="t" l="l"/>
            <a:pathLst>
              <a:path h="726809" w="726809">
                <a:moveTo>
                  <a:pt x="0" y="0"/>
                </a:moveTo>
                <a:lnTo>
                  <a:pt x="726809" y="0"/>
                </a:lnTo>
                <a:lnTo>
                  <a:pt x="726809" y="726809"/>
                </a:lnTo>
                <a:lnTo>
                  <a:pt x="0" y="726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2" id="12"/>
          <p:cNvSpPr txBox="true"/>
          <p:nvPr/>
        </p:nvSpPr>
        <p:spPr>
          <a:xfrm rot="0">
            <a:off x="1028700" y="1228725"/>
            <a:ext cx="11148601" cy="1078357"/>
          </a:xfrm>
          <a:prstGeom prst="rect">
            <a:avLst/>
          </a:prstGeom>
        </p:spPr>
        <p:txBody>
          <a:bodyPr anchor="t" rtlCol="false" tIns="0" lIns="0" bIns="0" rIns="0">
            <a:spAutoFit/>
          </a:bodyPr>
          <a:lstStyle/>
          <a:p>
            <a:pPr algn="l">
              <a:lnSpc>
                <a:spcPts val="7988"/>
              </a:lnSpc>
            </a:pPr>
            <a:r>
              <a:rPr lang="en-US" sz="8409" i="true" spc="-336">
                <a:solidFill>
                  <a:srgbClr val="3F90AE"/>
                </a:solidFill>
                <a:latin typeface="Anton Italics"/>
                <a:ea typeface="Anton Italics"/>
                <a:cs typeface="Anton Italics"/>
                <a:sym typeface="Anton Italics"/>
              </a:rPr>
              <a:t>AUTOMATION TESTING</a:t>
            </a:r>
          </a:p>
        </p:txBody>
      </p:sp>
      <p:sp>
        <p:nvSpPr>
          <p:cNvPr name="TextBox 13" id="13"/>
          <p:cNvSpPr txBox="true"/>
          <p:nvPr/>
        </p:nvSpPr>
        <p:spPr>
          <a:xfrm rot="0">
            <a:off x="617306" y="3482474"/>
            <a:ext cx="7726494" cy="5200650"/>
          </a:xfrm>
          <a:prstGeom prst="rect">
            <a:avLst/>
          </a:prstGeom>
        </p:spPr>
        <p:txBody>
          <a:bodyPr anchor="t" rtlCol="false" tIns="0" lIns="0" bIns="0" rIns="0">
            <a:spAutoFit/>
          </a:bodyPr>
          <a:lstStyle/>
          <a:p>
            <a:pPr algn="l">
              <a:lnSpc>
                <a:spcPts val="2999"/>
              </a:lnSpc>
            </a:pPr>
            <a:r>
              <a:rPr lang="en-US" sz="2499" spc="-49">
                <a:solidFill>
                  <a:srgbClr val="FFFFFF"/>
                </a:solidFill>
                <a:latin typeface="Open Sauce"/>
                <a:ea typeface="Open Sauce"/>
                <a:cs typeface="Open Sauce"/>
                <a:sym typeface="Open Sauce"/>
              </a:rPr>
              <a:t>Automation Testing:</a:t>
            </a:r>
          </a:p>
          <a:p>
            <a:pPr algn="l" marL="539745" indent="-269872" lvl="1">
              <a:lnSpc>
                <a:spcPts val="2999"/>
              </a:lnSpc>
              <a:buFont typeface="Arial"/>
              <a:buChar char="•"/>
            </a:pPr>
            <a:r>
              <a:rPr lang="en-US" sz="2499" spc="-49">
                <a:solidFill>
                  <a:srgbClr val="FFFFFF"/>
                </a:solidFill>
                <a:latin typeface="Open Sauce"/>
                <a:ea typeface="Open Sauce"/>
                <a:cs typeface="Open Sauce"/>
                <a:sym typeface="Open Sauce"/>
              </a:rPr>
              <a:t>Testing software using automated tools or scripts instead of manually.</a:t>
            </a:r>
          </a:p>
          <a:p>
            <a:pPr algn="l" marL="539745" indent="-269872" lvl="1">
              <a:lnSpc>
                <a:spcPts val="2999"/>
              </a:lnSpc>
              <a:buFont typeface="Arial"/>
              <a:buChar char="•"/>
            </a:pPr>
            <a:r>
              <a:rPr lang="en-US" sz="2499" spc="-49">
                <a:solidFill>
                  <a:srgbClr val="FFFFFF"/>
                </a:solidFill>
                <a:latin typeface="Open Sauce"/>
                <a:ea typeface="Open Sauce"/>
                <a:cs typeface="Open Sauce"/>
                <a:sym typeface="Open Sauce"/>
              </a:rPr>
              <a:t>Helps run repetitive tests quickly and accurately.</a:t>
            </a:r>
          </a:p>
          <a:p>
            <a:pPr algn="l" marL="539745" indent="-269872" lvl="1">
              <a:lnSpc>
                <a:spcPts val="2999"/>
              </a:lnSpc>
              <a:buFont typeface="Arial"/>
              <a:buChar char="•"/>
            </a:pPr>
            <a:r>
              <a:rPr lang="en-US" sz="2499" spc="-49">
                <a:solidFill>
                  <a:srgbClr val="FFFFFF"/>
                </a:solidFill>
                <a:latin typeface="Open Sauce"/>
                <a:ea typeface="Open Sauce"/>
                <a:cs typeface="Open Sauce"/>
                <a:sym typeface="Open Sauce"/>
              </a:rPr>
              <a:t>Detects bugs and issues early, saving time and effort.</a:t>
            </a:r>
          </a:p>
          <a:p>
            <a:pPr algn="l">
              <a:lnSpc>
                <a:spcPts val="2999"/>
              </a:lnSpc>
            </a:pPr>
          </a:p>
          <a:p>
            <a:pPr algn="l">
              <a:lnSpc>
                <a:spcPts val="2999"/>
              </a:lnSpc>
            </a:pPr>
            <a:r>
              <a:rPr lang="en-US" sz="2499" spc="-49">
                <a:solidFill>
                  <a:srgbClr val="FFFFFF"/>
                </a:solidFill>
                <a:latin typeface="Open Sauce"/>
                <a:ea typeface="Open Sauce"/>
                <a:cs typeface="Open Sauce"/>
                <a:sym typeface="Open Sauce"/>
              </a:rPr>
              <a:t>In this project:</a:t>
            </a:r>
          </a:p>
          <a:p>
            <a:pPr algn="l" marL="539745" indent="-269872" lvl="1">
              <a:lnSpc>
                <a:spcPts val="2999"/>
              </a:lnSpc>
              <a:buFont typeface="Arial"/>
              <a:buChar char="•"/>
            </a:pPr>
            <a:r>
              <a:rPr lang="en-US" sz="2499" spc="-49">
                <a:solidFill>
                  <a:srgbClr val="FFFFFF"/>
                </a:solidFill>
                <a:latin typeface="Open Sauce"/>
                <a:ea typeface="Open Sauce"/>
                <a:cs typeface="Open Sauce"/>
                <a:sym typeface="Open Sauce"/>
              </a:rPr>
              <a:t>Automated tests were used to validate the functionalities of the Automation Exercise website.</a:t>
            </a:r>
          </a:p>
          <a:p>
            <a:pPr algn="l" marL="539745" indent="-269872" lvl="1">
              <a:lnSpc>
                <a:spcPts val="2999"/>
              </a:lnSpc>
              <a:buFont typeface="Arial"/>
              <a:buChar char="•"/>
            </a:pPr>
            <a:r>
              <a:rPr lang="en-US" sz="2499" spc="-49">
                <a:solidFill>
                  <a:srgbClr val="FFFFFF"/>
                </a:solidFill>
                <a:latin typeface="Open Sauce"/>
                <a:ea typeface="Open Sauce"/>
                <a:cs typeface="Open Sauce"/>
                <a:sym typeface="Open Sauce"/>
              </a:rPr>
              <a:t>Ensures consistent and reliable testing for different scenarios.</a:t>
            </a:r>
          </a:p>
          <a:p>
            <a:pPr algn="l">
              <a:lnSpc>
                <a:spcPts val="299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3317" y="1976509"/>
            <a:ext cx="3551819" cy="4059425"/>
            <a:chOff x="0" y="0"/>
            <a:chExt cx="935459" cy="1069149"/>
          </a:xfrm>
        </p:grpSpPr>
        <p:sp>
          <p:nvSpPr>
            <p:cNvPr name="Freeform 4" id="4"/>
            <p:cNvSpPr/>
            <p:nvPr/>
          </p:nvSpPr>
          <p:spPr>
            <a:xfrm flipH="false" flipV="false" rot="0">
              <a:off x="0" y="0"/>
              <a:ext cx="935459" cy="1069149"/>
            </a:xfrm>
            <a:custGeom>
              <a:avLst/>
              <a:gdLst/>
              <a:ahLst/>
              <a:cxnLst/>
              <a:rect r="r" b="b" t="t" l="l"/>
              <a:pathLst>
                <a:path h="1069149" w="935459">
                  <a:moveTo>
                    <a:pt x="0" y="0"/>
                  </a:moveTo>
                  <a:lnTo>
                    <a:pt x="935459" y="0"/>
                  </a:lnTo>
                  <a:lnTo>
                    <a:pt x="935459" y="1069149"/>
                  </a:lnTo>
                  <a:lnTo>
                    <a:pt x="0" y="1069149"/>
                  </a:lnTo>
                  <a:close/>
                </a:path>
              </a:pathLst>
            </a:custGeom>
            <a:gradFill rotWithShape="true">
              <a:gsLst>
                <a:gs pos="0">
                  <a:srgbClr val="3E9D81">
                    <a:alpha val="0"/>
                  </a:srgbClr>
                </a:gs>
                <a:gs pos="100000">
                  <a:srgbClr val="007FC2">
                    <a:alpha val="100000"/>
                  </a:srgbClr>
                </a:gs>
              </a:gsLst>
              <a:path path="circle">
                <a:fillToRect l="0" r="100000" t="0" b="100000"/>
              </a:path>
              <a:tileRect r="0" l="-100000" b="0" t="-100000"/>
            </a:gradFill>
          </p:spPr>
        </p:sp>
        <p:sp>
          <p:nvSpPr>
            <p:cNvPr name="TextBox 5" id="5"/>
            <p:cNvSpPr txBox="true"/>
            <p:nvPr/>
          </p:nvSpPr>
          <p:spPr>
            <a:xfrm>
              <a:off x="0" y="-28575"/>
              <a:ext cx="935459" cy="1097724"/>
            </a:xfrm>
            <a:prstGeom prst="rect">
              <a:avLst/>
            </a:prstGeom>
          </p:spPr>
          <p:txBody>
            <a:bodyPr anchor="ctr" rtlCol="false" tIns="50800" lIns="50800" bIns="50800" rIns="50800"/>
            <a:lstStyle/>
            <a:p>
              <a:pPr algn="ctr">
                <a:lnSpc>
                  <a:spcPts val="1960"/>
                </a:lnSpc>
              </a:pPr>
            </a:p>
          </p:txBody>
        </p:sp>
      </p:grpSp>
      <p:grpSp>
        <p:nvGrpSpPr>
          <p:cNvPr name="Group 6" id="6"/>
          <p:cNvGrpSpPr/>
          <p:nvPr/>
        </p:nvGrpSpPr>
        <p:grpSpPr>
          <a:xfrm rot="0">
            <a:off x="1054479" y="1976509"/>
            <a:ext cx="4360284" cy="4059425"/>
            <a:chOff x="0" y="0"/>
            <a:chExt cx="6350000" cy="5911850"/>
          </a:xfrm>
        </p:grpSpPr>
        <p:sp>
          <p:nvSpPr>
            <p:cNvPr name="Freeform 7" id="7"/>
            <p:cNvSpPr/>
            <p:nvPr/>
          </p:nvSpPr>
          <p:spPr>
            <a:xfrm flipH="false" flipV="false" rot="0">
              <a:off x="302" y="0"/>
              <a:ext cx="6348428" cy="5911850"/>
            </a:xfrm>
            <a:custGeom>
              <a:avLst/>
              <a:gdLst/>
              <a:ahLst/>
              <a:cxnLst/>
              <a:rect r="r" b="b" t="t" l="l"/>
              <a:pathLst>
                <a:path h="5911850" w="6348428">
                  <a:moveTo>
                    <a:pt x="1146508" y="402590"/>
                  </a:moveTo>
                  <a:lnTo>
                    <a:pt x="108918" y="2192020"/>
                  </a:lnTo>
                  <a:cubicBezTo>
                    <a:pt x="-68882" y="2498090"/>
                    <a:pt x="-25702" y="2884170"/>
                    <a:pt x="214328" y="3144520"/>
                  </a:cubicBezTo>
                  <a:lnTo>
                    <a:pt x="2525728" y="5651500"/>
                  </a:lnTo>
                  <a:cubicBezTo>
                    <a:pt x="2678128" y="5817870"/>
                    <a:pt x="2894028" y="5911850"/>
                    <a:pt x="3118818" y="5911850"/>
                  </a:cubicBezTo>
                  <a:lnTo>
                    <a:pt x="5540708" y="5911850"/>
                  </a:lnTo>
                  <a:cubicBezTo>
                    <a:pt x="5986478" y="5911850"/>
                    <a:pt x="6348428" y="5549900"/>
                    <a:pt x="6348428" y="5104130"/>
                  </a:cubicBezTo>
                  <a:lnTo>
                    <a:pt x="6348428" y="1891030"/>
                  </a:lnTo>
                  <a:cubicBezTo>
                    <a:pt x="6348428" y="1724660"/>
                    <a:pt x="6297628" y="1562100"/>
                    <a:pt x="6201108" y="1426210"/>
                  </a:cubicBezTo>
                  <a:lnTo>
                    <a:pt x="5439108" y="342900"/>
                  </a:lnTo>
                  <a:cubicBezTo>
                    <a:pt x="5287978" y="128270"/>
                    <a:pt x="5041598" y="0"/>
                    <a:pt x="4778708" y="0"/>
                  </a:cubicBezTo>
                  <a:lnTo>
                    <a:pt x="1845008" y="0"/>
                  </a:lnTo>
                  <a:cubicBezTo>
                    <a:pt x="1556718" y="0"/>
                    <a:pt x="1290018" y="153670"/>
                    <a:pt x="1146508" y="402590"/>
                  </a:cubicBezTo>
                  <a:close/>
                </a:path>
              </a:pathLst>
            </a:custGeom>
            <a:blipFill>
              <a:blip r:embed="rId3"/>
              <a:stretch>
                <a:fillRect l="-22152" t="0" r="-22152" b="0"/>
              </a:stretch>
            </a:blipFill>
          </p:spPr>
        </p:sp>
      </p:grpSp>
      <p:grpSp>
        <p:nvGrpSpPr>
          <p:cNvPr name="Group 8" id="8"/>
          <p:cNvGrpSpPr/>
          <p:nvPr/>
        </p:nvGrpSpPr>
        <p:grpSpPr>
          <a:xfrm rot="0">
            <a:off x="6250651" y="3027472"/>
            <a:ext cx="11263263" cy="6016924"/>
            <a:chOff x="0" y="0"/>
            <a:chExt cx="1871511" cy="999774"/>
          </a:xfrm>
        </p:grpSpPr>
        <p:sp>
          <p:nvSpPr>
            <p:cNvPr name="Freeform 9" id="9"/>
            <p:cNvSpPr/>
            <p:nvPr/>
          </p:nvSpPr>
          <p:spPr>
            <a:xfrm flipH="false" flipV="false" rot="0">
              <a:off x="0" y="0"/>
              <a:ext cx="1871511" cy="999774"/>
            </a:xfrm>
            <a:custGeom>
              <a:avLst/>
              <a:gdLst/>
              <a:ahLst/>
              <a:cxnLst/>
              <a:rect r="r" b="b" t="t" l="l"/>
              <a:pathLst>
                <a:path h="999774" w="1871511">
                  <a:moveTo>
                    <a:pt x="1871511" y="35055"/>
                  </a:moveTo>
                  <a:lnTo>
                    <a:pt x="1871511" y="964719"/>
                  </a:lnTo>
                  <a:cubicBezTo>
                    <a:pt x="1871511" y="984080"/>
                    <a:pt x="1855816" y="999774"/>
                    <a:pt x="1836455" y="999774"/>
                  </a:cubicBezTo>
                  <a:lnTo>
                    <a:pt x="35055" y="999774"/>
                  </a:lnTo>
                  <a:cubicBezTo>
                    <a:pt x="15695" y="999774"/>
                    <a:pt x="0" y="984080"/>
                    <a:pt x="0" y="964719"/>
                  </a:cubicBezTo>
                  <a:lnTo>
                    <a:pt x="0" y="35055"/>
                  </a:lnTo>
                  <a:cubicBezTo>
                    <a:pt x="0" y="15695"/>
                    <a:pt x="15695" y="0"/>
                    <a:pt x="35055" y="0"/>
                  </a:cubicBezTo>
                  <a:lnTo>
                    <a:pt x="1836455" y="0"/>
                  </a:lnTo>
                  <a:cubicBezTo>
                    <a:pt x="1855816" y="0"/>
                    <a:pt x="1871511" y="15695"/>
                    <a:pt x="1871511" y="35055"/>
                  </a:cubicBezTo>
                  <a:close/>
                </a:path>
              </a:pathLst>
            </a:custGeom>
            <a:gradFill rotWithShape="true">
              <a:gsLst>
                <a:gs pos="0">
                  <a:srgbClr val="3E9D81">
                    <a:alpha val="0"/>
                  </a:srgbClr>
                </a:gs>
                <a:gs pos="100000">
                  <a:srgbClr val="007FC2">
                    <a:alpha val="100000"/>
                  </a:srgbClr>
                </a:gs>
              </a:gsLst>
              <a:path path="circle">
                <a:fillToRect l="0" r="100000" t="0" b="100000"/>
              </a:path>
              <a:tileRect r="0" l="-100000" b="0" t="-100000"/>
            </a:gradFill>
            <a:ln w="19050" cap="rnd">
              <a:solidFill>
                <a:srgbClr val="8AB2A6"/>
              </a:solidFill>
              <a:prstDash val="solid"/>
              <a:round/>
            </a:ln>
          </p:spPr>
        </p:sp>
        <p:sp>
          <p:nvSpPr>
            <p:cNvPr name="TextBox 10" id="10"/>
            <p:cNvSpPr txBox="true"/>
            <p:nvPr/>
          </p:nvSpPr>
          <p:spPr>
            <a:xfrm>
              <a:off x="0" y="0"/>
              <a:ext cx="1871511" cy="999774"/>
            </a:xfrm>
            <a:prstGeom prst="rect">
              <a:avLst/>
            </a:prstGeom>
          </p:spPr>
          <p:txBody>
            <a:bodyPr anchor="ctr" rtlCol="false" tIns="50800" lIns="50800" bIns="50800" rIns="50800"/>
            <a:lstStyle/>
            <a:p>
              <a:pPr algn="ctr">
                <a:lnSpc>
                  <a:spcPts val="1680"/>
                </a:lnSpc>
              </a:pPr>
            </a:p>
          </p:txBody>
        </p:sp>
      </p:grpSp>
      <p:sp>
        <p:nvSpPr>
          <p:cNvPr name="TextBox 11" id="11"/>
          <p:cNvSpPr txBox="true"/>
          <p:nvPr/>
        </p:nvSpPr>
        <p:spPr>
          <a:xfrm rot="0">
            <a:off x="1028700" y="7435758"/>
            <a:ext cx="5918382" cy="1991060"/>
          </a:xfrm>
          <a:prstGeom prst="rect">
            <a:avLst/>
          </a:prstGeom>
        </p:spPr>
        <p:txBody>
          <a:bodyPr anchor="t" rtlCol="false" tIns="0" lIns="0" bIns="0" rIns="0">
            <a:spAutoFit/>
          </a:bodyPr>
          <a:lstStyle/>
          <a:p>
            <a:pPr algn="l">
              <a:lnSpc>
                <a:spcPts val="7611"/>
              </a:lnSpc>
            </a:pPr>
            <a:r>
              <a:rPr lang="en-US" sz="8011" i="true" spc="-320">
                <a:solidFill>
                  <a:srgbClr val="3F90AE"/>
                </a:solidFill>
                <a:latin typeface="Anton Italics"/>
                <a:ea typeface="Anton Italics"/>
                <a:cs typeface="Anton Italics"/>
                <a:sym typeface="Anton Italics"/>
              </a:rPr>
              <a:t>DATABASE TESTING</a:t>
            </a:r>
          </a:p>
        </p:txBody>
      </p:sp>
      <p:sp>
        <p:nvSpPr>
          <p:cNvPr name="Freeform 12" id="12"/>
          <p:cNvSpPr/>
          <p:nvPr/>
        </p:nvSpPr>
        <p:spPr>
          <a:xfrm flipH="false" flipV="false" rot="0">
            <a:off x="4996819" y="7776363"/>
            <a:ext cx="835888" cy="835888"/>
          </a:xfrm>
          <a:custGeom>
            <a:avLst/>
            <a:gdLst/>
            <a:ahLst/>
            <a:cxnLst/>
            <a:rect r="r" b="b" t="t" l="l"/>
            <a:pathLst>
              <a:path h="835888" w="835888">
                <a:moveTo>
                  <a:pt x="0" y="0"/>
                </a:moveTo>
                <a:lnTo>
                  <a:pt x="835888" y="0"/>
                </a:lnTo>
                <a:lnTo>
                  <a:pt x="835888" y="835888"/>
                </a:lnTo>
                <a:lnTo>
                  <a:pt x="0" y="8358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6250651" y="3580114"/>
            <a:ext cx="11506305" cy="5032137"/>
          </a:xfrm>
          <a:prstGeom prst="rect">
            <a:avLst/>
          </a:prstGeom>
        </p:spPr>
        <p:txBody>
          <a:bodyPr anchor="t" rtlCol="false" tIns="0" lIns="0" bIns="0" rIns="0">
            <a:spAutoFit/>
          </a:bodyPr>
          <a:lstStyle/>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Ensures that the data in the database is accurate, consistent, and secure.</a:t>
            </a:r>
          </a:p>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Validates operations like inserting, updating, deleting, and retrieving data.</a:t>
            </a:r>
          </a:p>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Detects data-related issues that can affect application functionality.</a:t>
            </a:r>
          </a:p>
          <a:p>
            <a:pPr algn="l">
              <a:lnSpc>
                <a:spcPts val="3131"/>
              </a:lnSpc>
            </a:pPr>
          </a:p>
          <a:p>
            <a:pPr algn="l">
              <a:lnSpc>
                <a:spcPts val="3131"/>
              </a:lnSpc>
            </a:pPr>
            <a:r>
              <a:rPr lang="en-US" sz="2609" spc="-52">
                <a:solidFill>
                  <a:srgbClr val="FFFFFF"/>
                </a:solidFill>
                <a:latin typeface="Open Sauce"/>
                <a:ea typeface="Open Sauce"/>
                <a:cs typeface="Open Sauce"/>
                <a:sym typeface="Open Sauce"/>
              </a:rPr>
              <a:t>In this project (OpenCart):</a:t>
            </a:r>
          </a:p>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Tested the OpenCart database to ensure products, orders, and user data are handled correctly.</a:t>
            </a:r>
          </a:p>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Verified that transactions, user accounts, and inventory updates work as expected.</a:t>
            </a:r>
          </a:p>
          <a:p>
            <a:pPr algn="l" marL="563494" indent="-281747" lvl="1">
              <a:lnSpc>
                <a:spcPts val="3131"/>
              </a:lnSpc>
              <a:buFont typeface="Arial"/>
              <a:buChar char="•"/>
            </a:pPr>
            <a:r>
              <a:rPr lang="en-US" sz="2609" spc="-52">
                <a:solidFill>
                  <a:srgbClr val="FFFFFF"/>
                </a:solidFill>
                <a:latin typeface="Open Sauce"/>
                <a:ea typeface="Open Sauce"/>
                <a:cs typeface="Open Sauce"/>
                <a:sym typeface="Open Sauce"/>
              </a:rPr>
              <a:t>Helps maintain data integrity and smooth e-commerce operations.</a:t>
            </a:r>
          </a:p>
          <a:p>
            <a:pPr algn="l">
              <a:lnSpc>
                <a:spcPts val="31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DAG68u8wBGA</dc:identifier>
  <dcterms:modified xsi:type="dcterms:W3CDTF">2011-08-01T06:04:30Z</dcterms:modified>
  <cp:revision>1</cp:revision>
  <dc:title>Black and Teal Modern Web Developer Presentation</dc:title>
</cp:coreProperties>
</file>